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72" r:id="rId15"/>
    <p:sldId id="273" r:id="rId16"/>
    <p:sldId id="271" r:id="rId17"/>
    <p:sldId id="268" r:id="rId18"/>
    <p:sldId id="269"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f45beb34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8f45beb34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f45beb349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8f45beb349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f45beb349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8f45beb349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226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f45beb349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8f45beb349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462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5871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9753871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409059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9715788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1037062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4368975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03435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1460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3629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5693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41086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8315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3779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678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8921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1219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1746730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8161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www.gomta.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hyperlink" Target="mailto:vanryzin@gmail.com" TargetMode="External"/><Relationship Id="rId3" Type="http://schemas.openxmlformats.org/officeDocument/2006/relationships/image" Target="../media/image12.png"/><Relationship Id="rId7" Type="http://schemas.openxmlformats.org/officeDocument/2006/relationships/hyperlink" Target="mailto:lisamurray_@msn.com" TargetMode="External"/><Relationship Id="rId12"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Kchevlin@verizon.net" TargetMode="External"/><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hyperlink" Target="mailto:cmsanchezslp@gmail.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japulatie@gmail.com" TargetMode="External"/><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japulatie@gmail.com" TargetMode="External"/><Relationship Id="rId5" Type="http://schemas.openxmlformats.org/officeDocument/2006/relationships/hyperlink" Target="mailto:brittanysattari@gmail.com"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youtu.be/eMYArpdBuOQ" TargetMode="External"/><Relationship Id="rId3" Type="http://schemas.openxmlformats.org/officeDocument/2006/relationships/image" Target="../media/image12.png"/><Relationship Id="rId7" Type="http://schemas.openxmlformats.org/officeDocument/2006/relationships/hyperlink" Target="https://youtu.be/omRvanF9Jxw"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youtu.be/pWFPVm0AwfI" TargetMode="External"/><Relationship Id="rId5" Type="http://schemas.openxmlformats.org/officeDocument/2006/relationships/hyperlink" Target="https://youtu.be/5MV__GFOXmI" TargetMode="External"/><Relationship Id="rId4" Type="http://schemas.openxmlformats.org/officeDocument/2006/relationships/hyperlink" Target="https://youtu.be/ZVVRBx_X8pk" TargetMode="Externa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www.cta.org/join"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cta.org/events"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cta.org/scholarships"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ctamemberbenefits.org/"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ctamemberbenefits.org/" TargetMode="External"/><Relationship Id="rId4" Type="http://schemas.openxmlformats.org/officeDocument/2006/relationships/hyperlink" Target="http://www.ctainves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0" y="0"/>
            <a:ext cx="12192000" cy="4343400"/>
          </a:xfrm>
          <a:prstGeom prst="rect">
            <a:avLst/>
          </a:prstGeom>
          <a:gradFill>
            <a:gsLst>
              <a:gs pos="0">
                <a:srgbClr val="1743A6"/>
              </a:gs>
              <a:gs pos="9000">
                <a:srgbClr val="1743A6"/>
              </a:gs>
              <a:gs pos="40000">
                <a:srgbClr val="9116AA"/>
              </a:gs>
              <a:gs pos="90000">
                <a:srgbClr val="FFE699"/>
              </a:gs>
              <a:gs pos="100000">
                <a:srgbClr val="FFE699"/>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3"/>
          <p:cNvSpPr/>
          <p:nvPr/>
        </p:nvSpPr>
        <p:spPr>
          <a:xfrm>
            <a:off x="1314659" y="3430658"/>
            <a:ext cx="3721892"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13"/>
          <p:cNvSpPr txBox="1">
            <a:spLocks noGrp="1"/>
          </p:cNvSpPr>
          <p:nvPr>
            <p:ph type="ctrTitle"/>
          </p:nvPr>
        </p:nvSpPr>
        <p:spPr>
          <a:xfrm>
            <a:off x="1157288" y="821561"/>
            <a:ext cx="7058025" cy="40716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2"/>
              </a:buClr>
              <a:buSzPts val="2400"/>
              <a:buFont typeface="Libre Franklin"/>
              <a:buNone/>
            </a:pPr>
            <a:r>
              <a:rPr lang="en-US" sz="2400" b="1">
                <a:solidFill>
                  <a:schemeClr val="lt2"/>
                </a:solidFill>
                <a:latin typeface="Libre Franklin"/>
                <a:ea typeface="Libre Franklin"/>
                <a:cs typeface="Libre Franklin"/>
                <a:sym typeface="Libre Franklin"/>
              </a:rPr>
              <a:t>WELCOME TO YOUR UNION!</a:t>
            </a:r>
            <a:endParaRPr/>
          </a:p>
        </p:txBody>
      </p:sp>
      <p:sp>
        <p:nvSpPr>
          <p:cNvPr id="87" name="Google Shape;87;p13"/>
          <p:cNvSpPr txBox="1"/>
          <p:nvPr/>
        </p:nvSpPr>
        <p:spPr>
          <a:xfrm>
            <a:off x="1157287" y="1276706"/>
            <a:ext cx="7343775"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i="0" u="none" strike="noStrike" cap="none">
                <a:solidFill>
                  <a:schemeClr val="lt2"/>
                </a:solidFill>
                <a:latin typeface="Times New Roman"/>
                <a:ea typeface="Times New Roman"/>
                <a:cs typeface="Times New Roman"/>
                <a:sym typeface="Times New Roman"/>
              </a:rPr>
              <a:t>Three Associations. </a:t>
            </a:r>
            <a:r>
              <a:rPr lang="en-US" sz="6000" b="1" i="0" u="none" strike="noStrike" cap="none">
                <a:solidFill>
                  <a:srgbClr val="FFE699"/>
                </a:solidFill>
                <a:latin typeface="Times New Roman"/>
                <a:ea typeface="Times New Roman"/>
                <a:cs typeface="Times New Roman"/>
                <a:sym typeface="Times New Roman"/>
              </a:rPr>
              <a:t>One Movement.</a:t>
            </a:r>
            <a:endParaRPr/>
          </a:p>
        </p:txBody>
      </p:sp>
      <p:sp>
        <p:nvSpPr>
          <p:cNvPr id="88" name="Google Shape;88;p13"/>
          <p:cNvSpPr txBox="1"/>
          <p:nvPr/>
        </p:nvSpPr>
        <p:spPr>
          <a:xfrm>
            <a:off x="1100137" y="5697142"/>
            <a:ext cx="2528888"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pic>
        <p:nvPicPr>
          <p:cNvPr id="89" name="Google Shape;89;p13"/>
          <p:cNvPicPr preferRelativeResize="0"/>
          <p:nvPr/>
        </p:nvPicPr>
        <p:blipFill rotWithShape="1">
          <a:blip r:embed="rId3">
            <a:alphaModFix/>
          </a:blip>
          <a:srcRect/>
          <a:stretch/>
        </p:blipFill>
        <p:spPr>
          <a:xfrm>
            <a:off x="8842098" y="5784167"/>
            <a:ext cx="2390316" cy="620861"/>
          </a:xfrm>
          <a:prstGeom prst="rect">
            <a:avLst/>
          </a:prstGeom>
          <a:noFill/>
          <a:ln>
            <a:noFill/>
          </a:ln>
        </p:spPr>
      </p:pic>
      <p:sp>
        <p:nvSpPr>
          <p:cNvPr id="90" name="Google Shape;90;p13"/>
          <p:cNvSpPr txBox="1"/>
          <p:nvPr/>
        </p:nvSpPr>
        <p:spPr>
          <a:xfrm>
            <a:off x="1324909" y="3562005"/>
            <a:ext cx="3701400" cy="477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743A6"/>
              </a:buClr>
              <a:buSzPts val="1800"/>
              <a:buFont typeface="Arial"/>
              <a:buNone/>
            </a:pPr>
            <a:r>
              <a:rPr lang="en-US" sz="1800" b="1" u="none">
                <a:solidFill>
                  <a:srgbClr val="1743A6"/>
                </a:solidFill>
                <a:latin typeface="Arial Black"/>
                <a:ea typeface="Arial Black"/>
                <a:cs typeface="Arial Black"/>
                <a:sym typeface="Arial Black"/>
              </a:rPr>
              <a:t>#WEARECTA</a:t>
            </a:r>
            <a:endParaRPr/>
          </a:p>
        </p:txBody>
      </p:sp>
      <p:pic>
        <p:nvPicPr>
          <p:cNvPr id="91" name="Google Shape;91;p13"/>
          <p:cNvPicPr preferRelativeResize="0"/>
          <p:nvPr/>
        </p:nvPicPr>
        <p:blipFill rotWithShape="1">
          <a:blip r:embed="rId4">
            <a:alphaModFix/>
          </a:blip>
          <a:srcRect/>
          <a:stretch/>
        </p:blipFill>
        <p:spPr>
          <a:xfrm rot="-5400000">
            <a:off x="5785569" y="4498513"/>
            <a:ext cx="620862" cy="3192167"/>
          </a:xfrm>
          <a:prstGeom prst="rect">
            <a:avLst/>
          </a:prstGeom>
          <a:noFill/>
          <a:ln>
            <a:noFill/>
          </a:ln>
        </p:spPr>
      </p:pic>
      <p:pic>
        <p:nvPicPr>
          <p:cNvPr id="92" name="Google Shape;92;p13"/>
          <p:cNvPicPr preferRelativeResize="0"/>
          <p:nvPr/>
        </p:nvPicPr>
        <p:blipFill>
          <a:blip r:embed="rId5">
            <a:alphaModFix/>
          </a:blip>
          <a:stretch>
            <a:fillRect/>
          </a:stretch>
        </p:blipFill>
        <p:spPr>
          <a:xfrm>
            <a:off x="1157275" y="5135375"/>
            <a:ext cx="2323925" cy="1458650"/>
          </a:xfrm>
          <a:prstGeom prst="rect">
            <a:avLst/>
          </a:prstGeom>
          <a:noFill/>
          <a:ln>
            <a:noFill/>
          </a:ln>
        </p:spPr>
      </p:pic>
      <p:sp>
        <p:nvSpPr>
          <p:cNvPr id="93" name="Google Shape;93;p13"/>
          <p:cNvSpPr/>
          <p:nvPr/>
        </p:nvSpPr>
        <p:spPr>
          <a:xfrm flipH="1">
            <a:off x="5855450" y="3430650"/>
            <a:ext cx="3787800" cy="609000"/>
          </a:xfrm>
          <a:prstGeom prst="flowChartAlternateProcess">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b="1">
                <a:latin typeface="Arial Black"/>
                <a:ea typeface="Arial Black"/>
                <a:cs typeface="Arial Black"/>
                <a:sym typeface="Arial Black"/>
              </a:rPr>
              <a:t>#MEAStrong</a:t>
            </a:r>
            <a:endParaRPr sz="2700" b="1">
              <a:latin typeface="Arial Black"/>
              <a:ea typeface="Arial Black"/>
              <a:cs typeface="Arial Black"/>
              <a:sym typeface="Arial Black"/>
            </a:endParaRPr>
          </a:p>
        </p:txBody>
      </p:sp>
      <p:sp>
        <p:nvSpPr>
          <p:cNvPr id="94" name="Google Shape;94;p13"/>
          <p:cNvSpPr txBox="1"/>
          <p:nvPr/>
        </p:nvSpPr>
        <p:spPr>
          <a:xfrm>
            <a:off x="8174350" y="812550"/>
            <a:ext cx="3461400" cy="20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95" name="Google Shape;95;p13"/>
          <p:cNvSpPr txBox="1"/>
          <p:nvPr/>
        </p:nvSpPr>
        <p:spPr>
          <a:xfrm>
            <a:off x="8271850" y="910075"/>
            <a:ext cx="3461400" cy="13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96" name="Google Shape;96;p13"/>
          <p:cNvPicPr preferRelativeResize="0"/>
          <p:nvPr/>
        </p:nvPicPr>
        <p:blipFill>
          <a:blip r:embed="rId6">
            <a:alphaModFix/>
          </a:blip>
          <a:stretch>
            <a:fillRect/>
          </a:stretch>
        </p:blipFill>
        <p:spPr>
          <a:xfrm>
            <a:off x="7902528" y="163810"/>
            <a:ext cx="1953750" cy="1720475"/>
          </a:xfrm>
          <a:prstGeom prst="rect">
            <a:avLst/>
          </a:prstGeom>
          <a:noFill/>
          <a:ln>
            <a:noFill/>
          </a:ln>
        </p:spPr>
      </p:pic>
      <p:pic>
        <p:nvPicPr>
          <p:cNvPr id="97" name="Google Shape;97;p13">
            <a:hlinkClick r:id="rId7"/>
          </p:cNvPr>
          <p:cNvPicPr preferRelativeResize="0"/>
          <p:nvPr/>
        </p:nvPicPr>
        <p:blipFill>
          <a:blip r:embed="rId8">
            <a:alphaModFix/>
          </a:blip>
          <a:stretch>
            <a:fillRect/>
          </a:stretch>
        </p:blipFill>
        <p:spPr>
          <a:xfrm>
            <a:off x="10024975" y="2190925"/>
            <a:ext cx="1458650" cy="1458650"/>
          </a:xfrm>
          <a:prstGeom prst="rect">
            <a:avLst/>
          </a:prstGeom>
          <a:noFill/>
          <a:ln>
            <a:noFill/>
          </a:ln>
        </p:spPr>
      </p:pic>
      <p:sp>
        <p:nvSpPr>
          <p:cNvPr id="98" name="Google Shape;98;p13"/>
          <p:cNvSpPr txBox="1"/>
          <p:nvPr/>
        </p:nvSpPr>
        <p:spPr>
          <a:xfrm>
            <a:off x="9878700" y="3517763"/>
            <a:ext cx="1953600" cy="1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Arial Black"/>
                <a:ea typeface="Arial Black"/>
                <a:cs typeface="Arial Black"/>
                <a:sym typeface="Arial Black"/>
              </a:rPr>
              <a:t>www.goMTA.org</a:t>
            </a:r>
            <a:endParaRPr>
              <a:latin typeface="Arial Black"/>
              <a:ea typeface="Arial Black"/>
              <a:cs typeface="Arial Black"/>
              <a:sym typeface="Arial Black"/>
            </a:endParaRPr>
          </a:p>
        </p:txBody>
      </p:sp>
      <p:pic>
        <p:nvPicPr>
          <p:cNvPr id="99" name="Google Shape;99;p13"/>
          <p:cNvPicPr preferRelativeResize="0"/>
          <p:nvPr/>
        </p:nvPicPr>
        <p:blipFill>
          <a:blip r:embed="rId9">
            <a:alphaModFix/>
          </a:blip>
          <a:stretch>
            <a:fillRect/>
          </a:stretch>
        </p:blipFill>
        <p:spPr>
          <a:xfrm>
            <a:off x="10290321" y="778320"/>
            <a:ext cx="1617251" cy="477600"/>
          </a:xfrm>
          <a:prstGeom prst="rect">
            <a:avLst/>
          </a:prstGeom>
          <a:noFill/>
          <a:ln>
            <a:noFill/>
          </a:ln>
        </p:spPr>
      </p:pic>
      <p:sp>
        <p:nvSpPr>
          <p:cNvPr id="100" name="Google Shape;100;p13"/>
          <p:cNvSpPr txBox="1"/>
          <p:nvPr/>
        </p:nvSpPr>
        <p:spPr>
          <a:xfrm>
            <a:off x="113750" y="1901400"/>
            <a:ext cx="9360600" cy="10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01" name="Google Shape;101;p13"/>
          <p:cNvSpPr txBox="1"/>
          <p:nvPr/>
        </p:nvSpPr>
        <p:spPr>
          <a:xfrm>
            <a:off x="10352000" y="1251350"/>
            <a:ext cx="1381200" cy="17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Arial Black"/>
                <a:ea typeface="Arial Black"/>
                <a:cs typeface="Arial Black"/>
                <a:sym typeface="Arial Black"/>
              </a:rPr>
              <a:t>M</a:t>
            </a:r>
            <a:r>
              <a:rPr lang="en-US" sz="1200">
                <a:latin typeface="Arial Black"/>
                <a:ea typeface="Arial Black"/>
                <a:cs typeface="Arial Black"/>
                <a:sym typeface="Arial Black"/>
              </a:rPr>
              <a:t>EA APP</a:t>
            </a:r>
            <a:endParaRPr sz="1200">
              <a:latin typeface="Arial Black"/>
              <a:ea typeface="Arial Black"/>
              <a:cs typeface="Arial Black"/>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p:tgtEl>
                                          <p:spTgt spid="86"/>
                                        </p:tgtEl>
                                        <p:attrNameLst>
                                          <p:attrName>ppt_w</p:attrName>
                                        </p:attrNameLst>
                                      </p:cBhvr>
                                      <p:tavLst>
                                        <p:tav tm="0">
                                          <p:val>
                                            <p:strVal val="0"/>
                                          </p:val>
                                        </p:tav>
                                        <p:tav tm="100000">
                                          <p:val>
                                            <p:strVal val="#ppt_w"/>
                                          </p:val>
                                        </p:tav>
                                      </p:tavLst>
                                    </p:anim>
                                    <p:anim calcmode="lin" valueType="num">
                                      <p:cBhvr additive="base">
                                        <p:cTn id="8" dur="500"/>
                                        <p:tgtEl>
                                          <p:spTgt spid="86"/>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500"/>
                                        <p:tgtEl>
                                          <p:spTgt spid="87"/>
                                        </p:tgtEl>
                                        <p:attrNameLst>
                                          <p:attrName>ppt_w</p:attrName>
                                        </p:attrNameLst>
                                      </p:cBhvr>
                                      <p:tavLst>
                                        <p:tav tm="0">
                                          <p:val>
                                            <p:strVal val="0"/>
                                          </p:val>
                                        </p:tav>
                                        <p:tav tm="100000">
                                          <p:val>
                                            <p:strVal val="#ppt_w"/>
                                          </p:val>
                                        </p:tav>
                                      </p:tavLst>
                                    </p:anim>
                                    <p:anim calcmode="lin" valueType="num">
                                      <p:cBhvr additive="base">
                                        <p:cTn id="12" dur="500"/>
                                        <p:tgtEl>
                                          <p:spTgt spid="87"/>
                                        </p:tgtEl>
                                        <p:attrNameLst>
                                          <p:attrName>ppt_h</p:attrName>
                                        </p:attrNameLst>
                                      </p:cBhvr>
                                      <p:tavLst>
                                        <p:tav tm="0">
                                          <p:val>
                                            <p:strVal val="0"/>
                                          </p:val>
                                        </p:tav>
                                        <p:tav tm="100000">
                                          <p:val>
                                            <p:strVal val="#ppt_h"/>
                                          </p:val>
                                        </p:tav>
                                      </p:tavLst>
                                    </p:anim>
                                  </p:childTnLst>
                                </p:cTn>
                              </p:par>
                              <p:par>
                                <p:cTn id="13" presetID="2" presetClass="entr" presetSubtype="4"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500"/>
                                        <p:tgtEl>
                                          <p:spTgt spid="90"/>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5"/>
                                        </p:tgtEl>
                                        <p:attrNameLst>
                                          <p:attrName>style.visibility</p:attrName>
                                        </p:attrNameLst>
                                      </p:cBhvr>
                                      <p:to>
                                        <p:strVal val="visible"/>
                                      </p:to>
                                    </p:set>
                                    <p:anim calcmode="lin" valueType="num">
                                      <p:cBhvr additive="base">
                                        <p:cTn id="18" dur="500"/>
                                        <p:tgtEl>
                                          <p:spTgt spid="8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1000"/>
                                        <p:tgtEl>
                                          <p:spTgt spid="90"/>
                                        </p:tgtEl>
                                      </p:cBhvr>
                                    </p:animEffect>
                                  </p:childTnLst>
                                </p:cTn>
                              </p:par>
                              <p:par>
                                <p:cTn id="24" presetID="2" presetClass="entr" presetSubtype="4" fill="hold" nodeType="withEffect">
                                  <p:stCondLst>
                                    <p:cond delay="0"/>
                                  </p:stCondLst>
                                  <p:childTnLst>
                                    <p:set>
                                      <p:cBhvr>
                                        <p:cTn id="25" dur="1" fill="hold">
                                          <p:stCondLst>
                                            <p:cond delay="0"/>
                                          </p:stCondLst>
                                        </p:cTn>
                                        <p:tgtEl>
                                          <p:spTgt spid="93"/>
                                        </p:tgtEl>
                                        <p:attrNameLst>
                                          <p:attrName>style.visibility</p:attrName>
                                        </p:attrNameLst>
                                      </p:cBhvr>
                                      <p:to>
                                        <p:strVal val="visible"/>
                                      </p:to>
                                    </p:set>
                                    <p:anim calcmode="lin" valueType="num">
                                      <p:cBhvr additive="base">
                                        <p:cTn id="26" dur="1000"/>
                                        <p:tgtEl>
                                          <p:spTgt spid="93"/>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additive="base">
                                        <p:cTn id="29" dur="1000"/>
                                        <p:tgtEl>
                                          <p:spTgt spid="96"/>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 calcmode="lin" valueType="num">
                                      <p:cBhvr additive="base">
                                        <p:cTn id="32" dur="1000"/>
                                        <p:tgtEl>
                                          <p:spTgt spid="9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anim calcmode="lin" valueType="num">
                                      <p:cBhvr additive="base">
                                        <p:cTn id="35" dur="2600"/>
                                        <p:tgtEl>
                                          <p:spTgt spid="99"/>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2500"/>
                                        <p:tgtEl>
                                          <p:spTgt spid="98"/>
                                        </p:tgtEl>
                                      </p:cBhvr>
                                    </p:animEffect>
                                  </p:childTnLst>
                                </p:cTn>
                              </p:par>
                              <p:par>
                                <p:cTn id="39" presetID="10" presetClass="entr" presetSubtype="0" fill="hold" nodeType="with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2"/>
          <p:cNvSpPr/>
          <p:nvPr/>
        </p:nvSpPr>
        <p:spPr>
          <a:xfrm>
            <a:off x="6096000" y="0"/>
            <a:ext cx="6096000" cy="6858001"/>
          </a:xfrm>
          <a:prstGeom prst="rect">
            <a:avLst/>
          </a:prstGeom>
          <a:gradFill>
            <a:gsLst>
              <a:gs pos="0">
                <a:srgbClr val="F57F46"/>
              </a:gs>
              <a:gs pos="1000">
                <a:srgbClr val="F57F46"/>
              </a:gs>
              <a:gs pos="100000">
                <a:srgbClr val="9116AA"/>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22"/>
          <p:cNvSpPr txBox="1">
            <a:spLocks noGrp="1"/>
          </p:cNvSpPr>
          <p:nvPr>
            <p:ph type="title"/>
          </p:nvPr>
        </p:nvSpPr>
        <p:spPr>
          <a:xfrm>
            <a:off x="770063" y="1100958"/>
            <a:ext cx="4328077" cy="528933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43A6"/>
              </a:buClr>
              <a:buSzPts val="4400"/>
              <a:buFont typeface="Times"/>
              <a:buNone/>
            </a:pPr>
            <a:r>
              <a:rPr lang="en-US" sz="4000" b="1" dirty="0">
                <a:solidFill>
                  <a:srgbClr val="FF0000"/>
                </a:solidFill>
                <a:latin typeface="Times"/>
                <a:ea typeface="Times"/>
                <a:cs typeface="Times"/>
                <a:sym typeface="Times"/>
              </a:rPr>
              <a:t>Murrieta Educators Association </a:t>
            </a:r>
            <a:r>
              <a:rPr lang="en-US" sz="4000" b="1" dirty="0">
                <a:solidFill>
                  <a:srgbClr val="1743A6"/>
                </a:solidFill>
                <a:latin typeface="Times"/>
                <a:ea typeface="Times"/>
                <a:cs typeface="Times"/>
                <a:sym typeface="Times"/>
              </a:rPr>
              <a:t>worked to improve the conditions of teaching and learning in your school.</a:t>
            </a:r>
            <a:endParaRPr sz="4000" dirty="0"/>
          </a:p>
        </p:txBody>
      </p:sp>
      <p:sp>
        <p:nvSpPr>
          <p:cNvPr id="219" name="Google Shape;219;p22"/>
          <p:cNvSpPr txBox="1">
            <a:spLocks noGrp="1"/>
          </p:cNvSpPr>
          <p:nvPr>
            <p:ph idx="1"/>
          </p:nvPr>
        </p:nvSpPr>
        <p:spPr>
          <a:xfrm>
            <a:off x="8076410" y="744992"/>
            <a:ext cx="3345527" cy="6001264"/>
          </a:xfrm>
          <a:prstGeom prst="rect">
            <a:avLst/>
          </a:prstGeom>
          <a:noFill/>
          <a:ln>
            <a:noFill/>
          </a:ln>
        </p:spPr>
        <p:txBody>
          <a:bodyPr spcFirstLastPara="1" wrap="square" lIns="91425" tIns="45700" rIns="91425" bIns="45700" anchor="t" anchorCtr="0">
            <a:noAutofit/>
          </a:bodyPr>
          <a:lstStyle/>
          <a:p>
            <a:pPr marL="228600" lvl="0" indent="-266700" algn="l" rtl="0">
              <a:spcBef>
                <a:spcPts val="1000"/>
              </a:spcBef>
              <a:spcAft>
                <a:spcPts val="0"/>
              </a:spcAft>
              <a:buClr>
                <a:srgbClr val="0000FF"/>
              </a:buClr>
              <a:buSzPts val="2400"/>
              <a:buChar char="•"/>
            </a:pPr>
            <a:r>
              <a:rPr lang="en-US" sz="2000" dirty="0">
                <a:solidFill>
                  <a:srgbClr val="0000FF"/>
                </a:solidFill>
              </a:rPr>
              <a:t>Negotiated distance learning working conditions in Spring of 2020 through 2021.</a:t>
            </a:r>
            <a:endParaRPr sz="2000" dirty="0">
              <a:solidFill>
                <a:srgbClr val="0000FF"/>
              </a:solidFill>
            </a:endParaRPr>
          </a:p>
          <a:p>
            <a:pPr marL="228600" lvl="0" indent="-228600" algn="l" rtl="0">
              <a:lnSpc>
                <a:spcPct val="90000"/>
              </a:lnSpc>
              <a:spcBef>
                <a:spcPts val="1000"/>
              </a:spcBef>
              <a:spcAft>
                <a:spcPts val="0"/>
              </a:spcAft>
              <a:buClr>
                <a:srgbClr val="0000FF"/>
              </a:buClr>
              <a:buSzPts val="2400"/>
              <a:buChar char="•"/>
            </a:pPr>
            <a:r>
              <a:rPr lang="en-US" sz="2000" dirty="0">
                <a:solidFill>
                  <a:srgbClr val="0000FF"/>
                </a:solidFill>
              </a:rPr>
              <a:t>Sent more than 30 members to conferences &amp; workshops last year.</a:t>
            </a:r>
          </a:p>
          <a:p>
            <a:pPr marL="228600" lvl="0" indent="-228600" algn="l" rtl="0">
              <a:lnSpc>
                <a:spcPct val="90000"/>
              </a:lnSpc>
              <a:spcBef>
                <a:spcPts val="1000"/>
              </a:spcBef>
              <a:spcAft>
                <a:spcPts val="0"/>
              </a:spcAft>
              <a:buClr>
                <a:srgbClr val="0000FF"/>
              </a:buClr>
              <a:buSzPts val="2400"/>
              <a:buChar char="•"/>
            </a:pPr>
            <a:r>
              <a:rPr lang="en-US" sz="2000" dirty="0">
                <a:solidFill>
                  <a:srgbClr val="0000FF"/>
                </a:solidFill>
              </a:rPr>
              <a:t>Provided more than 20 member scholarships for continuing education credit. </a:t>
            </a:r>
            <a:endParaRPr sz="2000" dirty="0">
              <a:solidFill>
                <a:srgbClr val="0000FF"/>
              </a:solidFill>
            </a:endParaRPr>
          </a:p>
          <a:p>
            <a:pPr marL="228600" lvl="0" indent="-228600" algn="l" rtl="0">
              <a:lnSpc>
                <a:spcPct val="90000"/>
              </a:lnSpc>
              <a:spcBef>
                <a:spcPts val="1000"/>
              </a:spcBef>
              <a:spcAft>
                <a:spcPts val="0"/>
              </a:spcAft>
              <a:buClr>
                <a:srgbClr val="0000FF"/>
              </a:buClr>
              <a:buSzPts val="2400"/>
              <a:buChar char="•"/>
            </a:pPr>
            <a:r>
              <a:rPr lang="en-US" sz="2000" dirty="0">
                <a:solidFill>
                  <a:srgbClr val="0000FF"/>
                </a:solidFill>
              </a:rPr>
              <a:t>Our committees are continuing to grow and thrive.  There is a committee for a broad range of  activities and interest.  </a:t>
            </a:r>
            <a:endParaRPr sz="2000" dirty="0">
              <a:solidFill>
                <a:srgbClr val="0000FF"/>
              </a:solidFill>
            </a:endParaRPr>
          </a:p>
        </p:txBody>
      </p:sp>
      <p:sp>
        <p:nvSpPr>
          <p:cNvPr id="220" name="Google Shape;220;p22"/>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1" name="Google Shape;221;p22"/>
          <p:cNvPicPr preferRelativeResize="0"/>
          <p:nvPr/>
        </p:nvPicPr>
        <p:blipFill rotWithShape="1">
          <a:blip r:embed="rId3">
            <a:alphaModFix/>
          </a:blip>
          <a:srcRect/>
          <a:stretch/>
        </p:blipFill>
        <p:spPr>
          <a:xfrm>
            <a:off x="11254923" y="244221"/>
            <a:ext cx="763294" cy="425958"/>
          </a:xfrm>
          <a:prstGeom prst="rect">
            <a:avLst/>
          </a:prstGeom>
          <a:noFill/>
          <a:ln>
            <a:noFill/>
          </a:ln>
        </p:spPr>
      </p:pic>
      <p:pic>
        <p:nvPicPr>
          <p:cNvPr id="222" name="Google Shape;222;p22"/>
          <p:cNvPicPr preferRelativeResize="0"/>
          <p:nvPr/>
        </p:nvPicPr>
        <p:blipFill rotWithShape="1">
          <a:blip r:embed="rId4">
            <a:alphaModFix/>
          </a:blip>
          <a:srcRect l="8890" r="-8889"/>
          <a:stretch/>
        </p:blipFill>
        <p:spPr>
          <a:xfrm>
            <a:off x="5229869" y="0"/>
            <a:ext cx="3120250" cy="2405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p:nvPr/>
        </p:nvSpPr>
        <p:spPr>
          <a:xfrm>
            <a:off x="7804425" y="0"/>
            <a:ext cx="4387500" cy="6858000"/>
          </a:xfrm>
          <a:prstGeom prst="rect">
            <a:avLst/>
          </a:prstGeom>
          <a:gradFill>
            <a:gsLst>
              <a:gs pos="0">
                <a:srgbClr val="F57F46"/>
              </a:gs>
              <a:gs pos="1000">
                <a:srgbClr val="F57F46"/>
              </a:gs>
              <a:gs pos="100000">
                <a:srgbClr val="9116AA"/>
              </a:gs>
            </a:gsLst>
            <a:lin ang="360000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23"/>
          <p:cNvSpPr/>
          <p:nvPr/>
        </p:nvSpPr>
        <p:spPr>
          <a:xfrm>
            <a:off x="11081140" y="0"/>
            <a:ext cx="1110900" cy="914400"/>
          </a:xfrm>
          <a:prstGeom prst="rect">
            <a:avLst/>
          </a:prstGeom>
          <a:gradFill>
            <a:gsLst>
              <a:gs pos="0">
                <a:srgbClr val="1743A6"/>
              </a:gs>
              <a:gs pos="15000">
                <a:srgbClr val="1743A6"/>
              </a:gs>
              <a:gs pos="89000">
                <a:srgbClr val="5CC1FA"/>
              </a:gs>
              <a:gs pos="100000">
                <a:srgbClr val="5CC1FA"/>
              </a:gs>
            </a:gsLst>
            <a:lin ang="390012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9" name="Google Shape;229;p23"/>
          <p:cNvPicPr preferRelativeResize="0"/>
          <p:nvPr/>
        </p:nvPicPr>
        <p:blipFill rotWithShape="1">
          <a:blip r:embed="rId3">
            <a:alphaModFix/>
          </a:blip>
          <a:srcRect/>
          <a:stretch/>
        </p:blipFill>
        <p:spPr>
          <a:xfrm>
            <a:off x="11254923" y="244221"/>
            <a:ext cx="763296" cy="425958"/>
          </a:xfrm>
          <a:prstGeom prst="rect">
            <a:avLst/>
          </a:prstGeom>
          <a:noFill/>
          <a:ln>
            <a:noFill/>
          </a:ln>
        </p:spPr>
      </p:pic>
      <p:pic>
        <p:nvPicPr>
          <p:cNvPr id="230" name="Google Shape;230;p23"/>
          <p:cNvPicPr preferRelativeResize="0"/>
          <p:nvPr/>
        </p:nvPicPr>
        <p:blipFill rotWithShape="1">
          <a:blip r:embed="rId4">
            <a:alphaModFix/>
          </a:blip>
          <a:srcRect l="8890" r="-8889"/>
          <a:stretch/>
        </p:blipFill>
        <p:spPr>
          <a:xfrm>
            <a:off x="4956625" y="0"/>
            <a:ext cx="3120250" cy="2405175"/>
          </a:xfrm>
          <a:prstGeom prst="rect">
            <a:avLst/>
          </a:prstGeom>
          <a:noFill/>
          <a:ln>
            <a:noFill/>
          </a:ln>
        </p:spPr>
      </p:pic>
      <p:pic>
        <p:nvPicPr>
          <p:cNvPr id="231" name="Google Shape;231;p23"/>
          <p:cNvPicPr preferRelativeResize="0"/>
          <p:nvPr/>
        </p:nvPicPr>
        <p:blipFill>
          <a:blip r:embed="rId5">
            <a:alphaModFix/>
          </a:blip>
          <a:stretch>
            <a:fillRect/>
          </a:stretch>
        </p:blipFill>
        <p:spPr>
          <a:xfrm>
            <a:off x="4631600" y="1533525"/>
            <a:ext cx="3522275" cy="4723175"/>
          </a:xfrm>
          <a:prstGeom prst="rect">
            <a:avLst/>
          </a:prstGeom>
          <a:noFill/>
          <a:ln>
            <a:noFill/>
          </a:ln>
        </p:spPr>
      </p:pic>
      <p:sp>
        <p:nvSpPr>
          <p:cNvPr id="232" name="Google Shape;232;p23"/>
          <p:cNvSpPr txBox="1"/>
          <p:nvPr/>
        </p:nvSpPr>
        <p:spPr>
          <a:xfrm>
            <a:off x="5395400" y="5931675"/>
            <a:ext cx="20313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Arial Black"/>
                <a:ea typeface="Arial Black"/>
                <a:cs typeface="Arial Black"/>
                <a:sym typeface="Arial Black"/>
              </a:rPr>
              <a:t>Kim Chevlin</a:t>
            </a:r>
            <a:endParaRPr sz="1800">
              <a:latin typeface="Arial Black"/>
              <a:ea typeface="Arial Black"/>
              <a:cs typeface="Arial Black"/>
              <a:sym typeface="Arial Black"/>
            </a:endParaRPr>
          </a:p>
        </p:txBody>
      </p:sp>
      <p:sp>
        <p:nvSpPr>
          <p:cNvPr id="233" name="Google Shape;233;p23"/>
          <p:cNvSpPr txBox="1"/>
          <p:nvPr/>
        </p:nvSpPr>
        <p:spPr>
          <a:xfrm>
            <a:off x="7804425" y="442200"/>
            <a:ext cx="4387500" cy="56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Arial Black"/>
                <a:ea typeface="Arial Black"/>
                <a:cs typeface="Arial Black"/>
                <a:sym typeface="Arial Black"/>
              </a:rPr>
              <a:t>MEA President </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Kim </a:t>
            </a:r>
            <a:r>
              <a:rPr lang="en-US" sz="2000" dirty="0" err="1">
                <a:latin typeface="Arial Black"/>
                <a:ea typeface="Arial Black"/>
                <a:cs typeface="Arial Black"/>
                <a:sym typeface="Arial Black"/>
              </a:rPr>
              <a:t>Chevlin</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u="sng" dirty="0">
                <a:solidFill>
                  <a:schemeClr val="hlink"/>
                </a:solidFill>
                <a:latin typeface="Arial Black"/>
                <a:ea typeface="Arial Black"/>
                <a:cs typeface="Arial Black"/>
                <a:sym typeface="Arial Black"/>
                <a:hlinkClick r:id="rId6"/>
              </a:rPr>
              <a:t>Kchevlin@verizon.net</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951-303-4527 (cell#)</a:t>
            </a:r>
            <a:endParaRPr sz="2000" dirty="0">
              <a:latin typeface="Arial Black"/>
              <a:ea typeface="Arial Black"/>
              <a:cs typeface="Arial Black"/>
              <a:sym typeface="Arial Black"/>
            </a:endParaRPr>
          </a:p>
          <a:p>
            <a:pPr marL="0" lvl="0" indent="0" algn="l" rtl="0">
              <a:spcBef>
                <a:spcPts val="0"/>
              </a:spcBef>
              <a:spcAft>
                <a:spcPts val="0"/>
              </a:spcAft>
              <a:buNone/>
            </a:pP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Secretary/Bargaining Chair</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Lisa Murray - DMMS </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u="sng" dirty="0">
                <a:solidFill>
                  <a:schemeClr val="hlink"/>
                </a:solidFill>
                <a:latin typeface="Arial Black"/>
                <a:ea typeface="Arial Black"/>
                <a:cs typeface="Arial Black"/>
                <a:sym typeface="Arial Black"/>
                <a:hlinkClick r:id="rId7"/>
              </a:rPr>
              <a:t>lisamurray_@msn.com</a:t>
            </a:r>
            <a:endParaRPr sz="2000" dirty="0">
              <a:latin typeface="Arial Black"/>
              <a:ea typeface="Arial Black"/>
              <a:cs typeface="Arial Black"/>
              <a:sym typeface="Arial Black"/>
            </a:endParaRPr>
          </a:p>
          <a:p>
            <a:pPr marL="0" lvl="0" indent="0" algn="l" rtl="0">
              <a:spcBef>
                <a:spcPts val="0"/>
              </a:spcBef>
              <a:spcAft>
                <a:spcPts val="0"/>
              </a:spcAft>
              <a:buNone/>
            </a:pP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Treasurer </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Lisa Van </a:t>
            </a:r>
            <a:r>
              <a:rPr lang="en-US" sz="2000" dirty="0" err="1">
                <a:latin typeface="Arial Black"/>
                <a:ea typeface="Arial Black"/>
                <a:cs typeface="Arial Black"/>
                <a:sym typeface="Arial Black"/>
              </a:rPr>
              <a:t>Ryzin</a:t>
            </a:r>
            <a:r>
              <a:rPr lang="en-US" sz="2000" dirty="0">
                <a:latin typeface="Arial Black"/>
                <a:ea typeface="Arial Black"/>
                <a:cs typeface="Arial Black"/>
                <a:sym typeface="Arial Black"/>
              </a:rPr>
              <a:t>, MSN, R.N.</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u="sng" dirty="0">
                <a:solidFill>
                  <a:schemeClr val="hlink"/>
                </a:solidFill>
                <a:latin typeface="Arial Black"/>
                <a:ea typeface="Arial Black"/>
                <a:cs typeface="Arial Black"/>
                <a:sym typeface="Arial Black"/>
                <a:hlinkClick r:id="rId8"/>
              </a:rPr>
              <a:t>vanryzin@gmail.com</a:t>
            </a:r>
            <a:endParaRPr sz="2000" dirty="0">
              <a:latin typeface="Arial Black"/>
              <a:ea typeface="Arial Black"/>
              <a:cs typeface="Arial Black"/>
              <a:sym typeface="Arial Black"/>
            </a:endParaRPr>
          </a:p>
          <a:p>
            <a:pPr marL="0" lvl="0" indent="0" algn="l" rtl="0">
              <a:spcBef>
                <a:spcPts val="0"/>
              </a:spcBef>
              <a:spcAft>
                <a:spcPts val="0"/>
              </a:spcAft>
              <a:buNone/>
            </a:pP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CTA Primary Contact Staff</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Kate Phillips</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951-461-2183</a:t>
            </a:r>
            <a:endParaRPr sz="2000" dirty="0">
              <a:latin typeface="Arial Black"/>
              <a:ea typeface="Arial Black"/>
              <a:cs typeface="Arial Black"/>
              <a:sym typeface="Arial Black"/>
            </a:endParaRPr>
          </a:p>
          <a:p>
            <a:pPr marL="0" lvl="0" indent="0" algn="l" rtl="0">
              <a:spcBef>
                <a:spcPts val="0"/>
              </a:spcBef>
              <a:spcAft>
                <a:spcPts val="0"/>
              </a:spcAft>
              <a:buNone/>
            </a:pPr>
            <a:endParaRPr sz="2000" dirty="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Office Manager</a:t>
            </a:r>
            <a:endParaRPr sz="2000" dirty="0">
              <a:latin typeface="Arial Black"/>
              <a:ea typeface="Arial Black"/>
              <a:cs typeface="Arial Black"/>
              <a:sym typeface="Arial Black"/>
            </a:endParaRPr>
          </a:p>
          <a:p>
            <a:pPr marL="0" lvl="0" indent="0" algn="l" rtl="0">
              <a:spcBef>
                <a:spcPts val="0"/>
              </a:spcBef>
              <a:spcAft>
                <a:spcPts val="0"/>
              </a:spcAft>
              <a:buNone/>
            </a:pPr>
            <a:r>
              <a:rPr lang="en-US" sz="2000">
                <a:latin typeface="Arial Black"/>
                <a:ea typeface="Arial Black"/>
                <a:cs typeface="Arial Black"/>
                <a:sym typeface="Arial Black"/>
              </a:rPr>
              <a:t>Sara Doll</a:t>
            </a:r>
            <a:endParaRPr sz="2000">
              <a:latin typeface="Arial Black"/>
              <a:ea typeface="Arial Black"/>
              <a:cs typeface="Arial Black"/>
              <a:sym typeface="Arial Black"/>
            </a:endParaRPr>
          </a:p>
          <a:p>
            <a:pPr marL="0" lvl="0" indent="0" algn="l" rtl="0">
              <a:spcBef>
                <a:spcPts val="0"/>
              </a:spcBef>
              <a:spcAft>
                <a:spcPts val="0"/>
              </a:spcAft>
              <a:buNone/>
            </a:pPr>
            <a:r>
              <a:rPr lang="en-US" sz="2000" dirty="0">
                <a:latin typeface="Arial Black"/>
                <a:ea typeface="Arial Black"/>
                <a:cs typeface="Arial Black"/>
                <a:sym typeface="Arial Black"/>
              </a:rPr>
              <a:t>951-304-0528</a:t>
            </a:r>
            <a:endParaRPr sz="2000" dirty="0">
              <a:latin typeface="Arial Black"/>
              <a:ea typeface="Arial Black"/>
              <a:cs typeface="Arial Black"/>
              <a:sym typeface="Arial Black"/>
            </a:endParaRPr>
          </a:p>
          <a:p>
            <a:pPr marL="0" lvl="0" indent="0" algn="l" rtl="0">
              <a:spcBef>
                <a:spcPts val="0"/>
              </a:spcBef>
              <a:spcAft>
                <a:spcPts val="0"/>
              </a:spcAft>
              <a:buNone/>
            </a:pPr>
            <a:endParaRPr sz="2000" dirty="0">
              <a:latin typeface="Arial Black"/>
              <a:ea typeface="Arial Black"/>
              <a:cs typeface="Arial Black"/>
              <a:sym typeface="Arial Black"/>
            </a:endParaRPr>
          </a:p>
        </p:txBody>
      </p:sp>
      <p:pic>
        <p:nvPicPr>
          <p:cNvPr id="234" name="Google Shape;234;p23"/>
          <p:cNvPicPr preferRelativeResize="0"/>
          <p:nvPr/>
        </p:nvPicPr>
        <p:blipFill>
          <a:blip r:embed="rId9">
            <a:alphaModFix/>
          </a:blip>
          <a:stretch>
            <a:fillRect/>
          </a:stretch>
        </p:blipFill>
        <p:spPr>
          <a:xfrm>
            <a:off x="347400" y="-167562"/>
            <a:ext cx="2740300" cy="2740300"/>
          </a:xfrm>
          <a:prstGeom prst="rect">
            <a:avLst/>
          </a:prstGeom>
          <a:noFill/>
          <a:ln>
            <a:noFill/>
          </a:ln>
        </p:spPr>
      </p:pic>
      <p:pic>
        <p:nvPicPr>
          <p:cNvPr id="235" name="Google Shape;235;p23"/>
          <p:cNvPicPr preferRelativeResize="0"/>
          <p:nvPr/>
        </p:nvPicPr>
        <p:blipFill>
          <a:blip r:embed="rId10">
            <a:alphaModFix/>
          </a:blip>
          <a:stretch>
            <a:fillRect/>
          </a:stretch>
        </p:blipFill>
        <p:spPr>
          <a:xfrm>
            <a:off x="136125" y="3630150"/>
            <a:ext cx="2626550" cy="2626550"/>
          </a:xfrm>
          <a:prstGeom prst="rect">
            <a:avLst/>
          </a:prstGeom>
          <a:noFill/>
          <a:ln>
            <a:noFill/>
          </a:ln>
        </p:spPr>
      </p:pic>
      <p:sp>
        <p:nvSpPr>
          <p:cNvPr id="236" name="Google Shape;236;p23"/>
          <p:cNvSpPr txBox="1"/>
          <p:nvPr/>
        </p:nvSpPr>
        <p:spPr>
          <a:xfrm>
            <a:off x="438775" y="2827700"/>
            <a:ext cx="2730300" cy="2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Arial Black"/>
                <a:ea typeface="Arial Black"/>
                <a:cs typeface="Arial Black"/>
                <a:sym typeface="Arial Black"/>
              </a:rPr>
              <a:t>Lisa Murray</a:t>
            </a:r>
            <a:endParaRPr sz="1800">
              <a:latin typeface="Arial Black"/>
              <a:ea typeface="Arial Black"/>
              <a:cs typeface="Arial Black"/>
              <a:sym typeface="Arial Black"/>
            </a:endParaRPr>
          </a:p>
        </p:txBody>
      </p:sp>
      <p:sp>
        <p:nvSpPr>
          <p:cNvPr id="237" name="Google Shape;237;p23"/>
          <p:cNvSpPr txBox="1"/>
          <p:nvPr/>
        </p:nvSpPr>
        <p:spPr>
          <a:xfrm>
            <a:off x="0" y="6175450"/>
            <a:ext cx="25677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Arial Black"/>
                <a:ea typeface="Arial Black"/>
                <a:cs typeface="Arial Black"/>
                <a:sym typeface="Arial Black"/>
              </a:rPr>
              <a:t>Kate Phillips/CTA</a:t>
            </a:r>
            <a:endParaRPr sz="1800">
              <a:latin typeface="Arial Black"/>
              <a:ea typeface="Arial Black"/>
              <a:cs typeface="Arial Black"/>
              <a:sym typeface="Arial Black"/>
            </a:endParaRPr>
          </a:p>
        </p:txBody>
      </p:sp>
      <p:sp>
        <p:nvSpPr>
          <p:cNvPr id="238" name="Google Shape;238;p23"/>
          <p:cNvSpPr txBox="1"/>
          <p:nvPr/>
        </p:nvSpPr>
        <p:spPr>
          <a:xfrm>
            <a:off x="2925300" y="4127825"/>
            <a:ext cx="2372700" cy="2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Arial Black"/>
                <a:ea typeface="Arial Black"/>
                <a:cs typeface="Arial Black"/>
                <a:sym typeface="Arial Black"/>
              </a:rPr>
              <a:t>Lisa Van Ryzin,</a:t>
            </a:r>
            <a:endParaRPr sz="1800">
              <a:latin typeface="Arial Black"/>
              <a:ea typeface="Arial Black"/>
              <a:cs typeface="Arial Black"/>
              <a:sym typeface="Arial Black"/>
            </a:endParaRPr>
          </a:p>
          <a:p>
            <a:pPr marL="0" lvl="0" indent="0" algn="l" rtl="0">
              <a:spcBef>
                <a:spcPts val="0"/>
              </a:spcBef>
              <a:spcAft>
                <a:spcPts val="0"/>
              </a:spcAft>
              <a:buNone/>
            </a:pPr>
            <a:r>
              <a:rPr lang="en-US" sz="1800">
                <a:latin typeface="Arial Black"/>
                <a:ea typeface="Arial Black"/>
                <a:cs typeface="Arial Black"/>
                <a:sym typeface="Arial Black"/>
              </a:rPr>
              <a:t>MSN, RN</a:t>
            </a:r>
            <a:endParaRPr sz="1800">
              <a:latin typeface="Arial Black"/>
              <a:ea typeface="Arial Black"/>
              <a:cs typeface="Arial Black"/>
              <a:sym typeface="Arial Black"/>
            </a:endParaRPr>
          </a:p>
        </p:txBody>
      </p:sp>
      <p:sp>
        <p:nvSpPr>
          <p:cNvPr id="240" name="Google Shape;240;p23"/>
          <p:cNvSpPr txBox="1"/>
          <p:nvPr/>
        </p:nvSpPr>
        <p:spPr>
          <a:xfrm>
            <a:off x="2910900" y="6321762"/>
            <a:ext cx="1917600" cy="2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Black"/>
                <a:ea typeface="Arial Black"/>
                <a:cs typeface="Arial Black"/>
                <a:sym typeface="Arial Black"/>
              </a:rPr>
              <a:t>Sara Doll</a:t>
            </a:r>
            <a:endParaRPr sz="1800" dirty="0">
              <a:latin typeface="Arial Black"/>
              <a:ea typeface="Arial Black"/>
              <a:cs typeface="Arial Black"/>
              <a:sym typeface="Arial Black"/>
            </a:endParaRPr>
          </a:p>
        </p:txBody>
      </p:sp>
      <p:pic>
        <p:nvPicPr>
          <p:cNvPr id="241" name="Google Shape;241;p23"/>
          <p:cNvPicPr preferRelativeResize="0"/>
          <p:nvPr/>
        </p:nvPicPr>
        <p:blipFill>
          <a:blip r:embed="rId11">
            <a:alphaModFix/>
          </a:blip>
          <a:stretch>
            <a:fillRect/>
          </a:stretch>
        </p:blipFill>
        <p:spPr>
          <a:xfrm>
            <a:off x="1941600" y="442200"/>
            <a:ext cx="3790950" cy="3790950"/>
          </a:xfrm>
          <a:prstGeom prst="rect">
            <a:avLst/>
          </a:prstGeom>
          <a:noFill/>
          <a:ln>
            <a:noFill/>
          </a:ln>
        </p:spPr>
      </p:pic>
      <p:pic>
        <p:nvPicPr>
          <p:cNvPr id="3" name="Picture 2">
            <a:extLst>
              <a:ext uri="{FF2B5EF4-FFF2-40B4-BE49-F238E27FC236}">
                <a16:creationId xmlns:a16="http://schemas.microsoft.com/office/drawing/2014/main" id="{111BEC2D-A5C1-6A40-AB5F-46E3F81FAAC2}"/>
              </a:ext>
            </a:extLst>
          </p:cNvPr>
          <p:cNvPicPr>
            <a:picLocks noChangeAspect="1"/>
          </p:cNvPicPr>
          <p:nvPr/>
        </p:nvPicPr>
        <p:blipFill>
          <a:blip r:embed="rId12"/>
          <a:stretch>
            <a:fillRect/>
          </a:stretch>
        </p:blipFill>
        <p:spPr>
          <a:xfrm>
            <a:off x="4244476" y="4562407"/>
            <a:ext cx="955949" cy="203904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p:nvPr/>
        </p:nvSpPr>
        <p:spPr>
          <a:xfrm>
            <a:off x="7804425" y="0"/>
            <a:ext cx="4387500" cy="6858000"/>
          </a:xfrm>
          <a:prstGeom prst="rect">
            <a:avLst/>
          </a:prstGeom>
          <a:gradFill>
            <a:gsLst>
              <a:gs pos="0">
                <a:srgbClr val="F57F46"/>
              </a:gs>
              <a:gs pos="1000">
                <a:srgbClr val="F57F46"/>
              </a:gs>
              <a:gs pos="100000">
                <a:srgbClr val="9116AA"/>
              </a:gs>
            </a:gsLst>
            <a:lin ang="360000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24"/>
          <p:cNvSpPr/>
          <p:nvPr/>
        </p:nvSpPr>
        <p:spPr>
          <a:xfrm>
            <a:off x="11081140" y="0"/>
            <a:ext cx="1110900" cy="914400"/>
          </a:xfrm>
          <a:prstGeom prst="rect">
            <a:avLst/>
          </a:prstGeom>
          <a:gradFill>
            <a:gsLst>
              <a:gs pos="0">
                <a:srgbClr val="1743A6"/>
              </a:gs>
              <a:gs pos="15000">
                <a:srgbClr val="1743A6"/>
              </a:gs>
              <a:gs pos="89000">
                <a:srgbClr val="5CC1FA"/>
              </a:gs>
              <a:gs pos="100000">
                <a:srgbClr val="5CC1FA"/>
              </a:gs>
            </a:gsLst>
            <a:lin ang="390012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8" name="Google Shape;248;p24"/>
          <p:cNvPicPr preferRelativeResize="0"/>
          <p:nvPr/>
        </p:nvPicPr>
        <p:blipFill rotWithShape="1">
          <a:blip r:embed="rId3">
            <a:alphaModFix/>
          </a:blip>
          <a:srcRect/>
          <a:stretch/>
        </p:blipFill>
        <p:spPr>
          <a:xfrm>
            <a:off x="11254923" y="244221"/>
            <a:ext cx="763296" cy="425958"/>
          </a:xfrm>
          <a:prstGeom prst="rect">
            <a:avLst/>
          </a:prstGeom>
          <a:noFill/>
          <a:ln>
            <a:noFill/>
          </a:ln>
        </p:spPr>
      </p:pic>
      <p:pic>
        <p:nvPicPr>
          <p:cNvPr id="249" name="Google Shape;249;p24"/>
          <p:cNvPicPr preferRelativeResize="0"/>
          <p:nvPr/>
        </p:nvPicPr>
        <p:blipFill rotWithShape="1">
          <a:blip r:embed="rId4">
            <a:alphaModFix/>
          </a:blip>
          <a:srcRect l="8890" r="-8889"/>
          <a:stretch/>
        </p:blipFill>
        <p:spPr>
          <a:xfrm>
            <a:off x="4956600" y="0"/>
            <a:ext cx="3120250" cy="2405175"/>
          </a:xfrm>
          <a:prstGeom prst="rect">
            <a:avLst/>
          </a:prstGeom>
          <a:noFill/>
          <a:ln>
            <a:noFill/>
          </a:ln>
        </p:spPr>
      </p:pic>
      <p:pic>
        <p:nvPicPr>
          <p:cNvPr id="251" name="Google Shape;251;p24"/>
          <p:cNvPicPr preferRelativeResize="0"/>
          <p:nvPr/>
        </p:nvPicPr>
        <p:blipFill>
          <a:blip r:embed="rId5">
            <a:alphaModFix/>
          </a:blip>
          <a:stretch>
            <a:fillRect/>
          </a:stretch>
        </p:blipFill>
        <p:spPr>
          <a:xfrm>
            <a:off x="266675" y="681675"/>
            <a:ext cx="2262101" cy="2262101"/>
          </a:xfrm>
          <a:prstGeom prst="rect">
            <a:avLst/>
          </a:prstGeom>
          <a:noFill/>
          <a:ln>
            <a:noFill/>
          </a:ln>
        </p:spPr>
      </p:pic>
      <p:sp>
        <p:nvSpPr>
          <p:cNvPr id="253" name="Google Shape;253;p24"/>
          <p:cNvSpPr txBox="1"/>
          <p:nvPr/>
        </p:nvSpPr>
        <p:spPr>
          <a:xfrm>
            <a:off x="8076850" y="621323"/>
            <a:ext cx="3790800" cy="5417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Black"/>
                <a:ea typeface="Arial Black"/>
                <a:cs typeface="Arial Black"/>
                <a:sym typeface="Arial Black"/>
              </a:rPr>
              <a:t>High School Director - </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Chris </a:t>
            </a:r>
            <a:r>
              <a:rPr lang="en-US" sz="1800" dirty="0" err="1">
                <a:latin typeface="Arial Black"/>
                <a:ea typeface="Arial Black"/>
                <a:cs typeface="Arial Black"/>
                <a:sym typeface="Arial Black"/>
              </a:rPr>
              <a:t>Shoults</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u="sng" dirty="0" err="1">
                <a:solidFill>
                  <a:schemeClr val="bg1"/>
                </a:solidFill>
                <a:latin typeface="Arial Black"/>
                <a:ea typeface="Arial Black"/>
                <a:cs typeface="Arial Black"/>
                <a:sym typeface="Arial Black"/>
              </a:rPr>
              <a:t>Cjshoults@gmail.com</a:t>
            </a:r>
            <a:endParaRPr sz="1800" dirty="0">
              <a:solidFill>
                <a:schemeClr val="bg1"/>
              </a:solidFill>
              <a:latin typeface="Arial Black"/>
              <a:ea typeface="Arial Black"/>
              <a:cs typeface="Arial Black"/>
              <a:sym typeface="Arial Black"/>
            </a:endParaRPr>
          </a:p>
          <a:p>
            <a:pPr marL="0" lvl="0" indent="0" algn="l" rtl="0">
              <a:spcBef>
                <a:spcPts val="0"/>
              </a:spcBef>
              <a:spcAft>
                <a:spcPts val="0"/>
              </a:spcAft>
              <a:buNone/>
            </a:pP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Middle School Director</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Julie </a:t>
            </a:r>
            <a:r>
              <a:rPr lang="en-US" sz="1800" dirty="0" err="1">
                <a:latin typeface="Arial Black"/>
                <a:ea typeface="Arial Black"/>
                <a:cs typeface="Arial Black"/>
                <a:sym typeface="Arial Black"/>
              </a:rPr>
              <a:t>Pulatie</a:t>
            </a:r>
            <a:r>
              <a:rPr lang="en-US" sz="1800" dirty="0">
                <a:latin typeface="Arial Black"/>
                <a:ea typeface="Arial Black"/>
                <a:cs typeface="Arial Black"/>
                <a:sym typeface="Arial Black"/>
              </a:rPr>
              <a:t> - Warm Springs</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u="sng" dirty="0">
                <a:solidFill>
                  <a:schemeClr val="bg1"/>
                </a:solidFill>
                <a:latin typeface="Arial Black"/>
                <a:ea typeface="Arial Black"/>
                <a:cs typeface="Arial Black"/>
                <a:sym typeface="Arial Black"/>
                <a:hlinkClick r:id="rId6">
                  <a:extLst>
                    <a:ext uri="{A12FA001-AC4F-418D-AE19-62706E023703}">
                      <ahyp:hlinkClr xmlns:ahyp="http://schemas.microsoft.com/office/drawing/2018/hyperlinkcolor" val="tx"/>
                    </a:ext>
                  </a:extLst>
                </a:hlinkClick>
              </a:rPr>
              <a:t>japulatie@gmail.com</a:t>
            </a:r>
            <a:endParaRPr sz="1800" dirty="0">
              <a:solidFill>
                <a:schemeClr val="bg1"/>
              </a:solidFill>
              <a:latin typeface="Arial Black"/>
              <a:ea typeface="Arial Black"/>
              <a:cs typeface="Arial Black"/>
              <a:sym typeface="Arial Black"/>
            </a:endParaRPr>
          </a:p>
          <a:p>
            <a:pPr marL="0" lvl="0" indent="0" algn="l" rtl="0">
              <a:spcBef>
                <a:spcPts val="0"/>
              </a:spcBef>
              <a:spcAft>
                <a:spcPts val="0"/>
              </a:spcAft>
              <a:buNone/>
            </a:pP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Elementary Director - Vacant</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Election to be held in Fall.</a:t>
            </a:r>
            <a:endParaRPr sz="1800" dirty="0">
              <a:latin typeface="Arial Black"/>
              <a:ea typeface="Arial Black"/>
              <a:cs typeface="Arial Black"/>
              <a:sym typeface="Arial Black"/>
            </a:endParaRPr>
          </a:p>
          <a:p>
            <a:pPr marL="0" lvl="0" indent="0" algn="l" rtl="0">
              <a:spcBef>
                <a:spcPts val="0"/>
              </a:spcBef>
              <a:spcAft>
                <a:spcPts val="0"/>
              </a:spcAft>
              <a:buNone/>
            </a:pP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Special Support Services</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Cynthia Maddox-Sanchez, </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u="sng" dirty="0">
                <a:solidFill>
                  <a:schemeClr val="bg1"/>
                </a:solidFill>
                <a:latin typeface="Arial Black"/>
                <a:ea typeface="Arial Black"/>
                <a:cs typeface="Arial Black"/>
                <a:sym typeface="Arial Black"/>
                <a:hlinkClick r:id="rId7">
                  <a:extLst>
                    <a:ext uri="{A12FA001-AC4F-418D-AE19-62706E023703}">
                      <ahyp:hlinkClr xmlns:ahyp="http://schemas.microsoft.com/office/drawing/2018/hyperlinkcolor" val="tx"/>
                    </a:ext>
                  </a:extLst>
                </a:hlinkClick>
              </a:rPr>
              <a:t>cmsanchezslp@gmail.com</a:t>
            </a:r>
            <a:endParaRPr lang="en-US" sz="1800" u="sng" dirty="0">
              <a:solidFill>
                <a:schemeClr val="bg1"/>
              </a:solidFill>
              <a:latin typeface="Arial Black"/>
              <a:ea typeface="Arial Black"/>
              <a:cs typeface="Arial Black"/>
              <a:sym typeface="Arial Black"/>
            </a:endParaRPr>
          </a:p>
          <a:p>
            <a:pPr marL="0" lvl="0" indent="0" algn="l" rtl="0">
              <a:spcBef>
                <a:spcPts val="0"/>
              </a:spcBef>
              <a:spcAft>
                <a:spcPts val="0"/>
              </a:spcAft>
              <a:buNone/>
            </a:pPr>
            <a:endParaRPr lang="en-US" sz="1800" u="sng" dirty="0">
              <a:solidFill>
                <a:schemeClr val="bg1"/>
              </a:solidFill>
              <a:latin typeface="Arial Black"/>
              <a:ea typeface="Arial Black"/>
              <a:cs typeface="Arial Black"/>
              <a:sym typeface="Arial Black"/>
            </a:endParaRPr>
          </a:p>
          <a:p>
            <a:pPr marL="0" lvl="0" indent="0" algn="l" rtl="0">
              <a:spcBef>
                <a:spcPts val="0"/>
              </a:spcBef>
              <a:spcAft>
                <a:spcPts val="0"/>
              </a:spcAft>
              <a:buNone/>
            </a:pPr>
            <a:r>
              <a:rPr lang="en-US" sz="1800" dirty="0">
                <a:solidFill>
                  <a:schemeClr val="tx1"/>
                </a:solidFill>
                <a:latin typeface="Arial Black"/>
                <a:ea typeface="Arial Black"/>
                <a:cs typeface="Arial Black"/>
                <a:sym typeface="Arial Black"/>
              </a:rPr>
              <a:t>SPED Director – </a:t>
            </a:r>
          </a:p>
          <a:p>
            <a:pPr marL="0" lvl="0" indent="0" algn="l" rtl="0">
              <a:spcBef>
                <a:spcPts val="0"/>
              </a:spcBef>
              <a:spcAft>
                <a:spcPts val="0"/>
              </a:spcAft>
              <a:buNone/>
            </a:pPr>
            <a:r>
              <a:rPr lang="en-US" sz="1800" dirty="0">
                <a:solidFill>
                  <a:schemeClr val="tx1"/>
                </a:solidFill>
                <a:latin typeface="Arial Black"/>
                <a:ea typeface="Arial Black"/>
                <a:cs typeface="Arial Black"/>
                <a:sym typeface="Arial Black"/>
              </a:rPr>
              <a:t>Heidi </a:t>
            </a:r>
            <a:r>
              <a:rPr lang="en-US" sz="1800" dirty="0" err="1">
                <a:solidFill>
                  <a:schemeClr val="tx1"/>
                </a:solidFill>
                <a:latin typeface="Arial Black"/>
                <a:ea typeface="Arial Black"/>
                <a:cs typeface="Arial Black"/>
                <a:sym typeface="Arial Black"/>
              </a:rPr>
              <a:t>Schumaker</a:t>
            </a:r>
            <a:endParaRPr lang="en-US" sz="1800" dirty="0">
              <a:solidFill>
                <a:schemeClr val="tx1"/>
              </a:solidFill>
              <a:latin typeface="Arial Black"/>
              <a:ea typeface="Arial Black"/>
              <a:cs typeface="Arial Black"/>
              <a:sym typeface="Arial Black"/>
            </a:endParaRPr>
          </a:p>
          <a:p>
            <a:pPr marL="0" lvl="0" indent="0" algn="l" rtl="0">
              <a:spcBef>
                <a:spcPts val="0"/>
              </a:spcBef>
              <a:spcAft>
                <a:spcPts val="0"/>
              </a:spcAft>
              <a:buNone/>
            </a:pPr>
            <a:r>
              <a:rPr lang="en-US" sz="1800" dirty="0">
                <a:solidFill>
                  <a:schemeClr val="bg1"/>
                </a:solidFill>
                <a:latin typeface="Arial Black"/>
                <a:ea typeface="Arial Black"/>
                <a:cs typeface="Arial Black"/>
                <a:sym typeface="Arial Black"/>
              </a:rPr>
              <a:t>hschum3@aol.com</a:t>
            </a:r>
            <a:endParaRPr sz="1800" dirty="0">
              <a:solidFill>
                <a:schemeClr val="bg1"/>
              </a:solidFill>
              <a:latin typeface="Arial Black"/>
              <a:ea typeface="Arial Black"/>
              <a:cs typeface="Arial Black"/>
              <a:sym typeface="Arial Black"/>
            </a:endParaRPr>
          </a:p>
          <a:p>
            <a:pPr marL="0" lvl="0" indent="0" algn="l" rtl="0">
              <a:spcBef>
                <a:spcPts val="0"/>
              </a:spcBef>
              <a:spcAft>
                <a:spcPts val="0"/>
              </a:spcAft>
              <a:buNone/>
            </a:pPr>
            <a:endParaRPr sz="1800" dirty="0">
              <a:latin typeface="Arial Black"/>
              <a:ea typeface="Arial Black"/>
              <a:cs typeface="Arial Black"/>
              <a:sym typeface="Arial Black"/>
            </a:endParaRPr>
          </a:p>
        </p:txBody>
      </p:sp>
      <p:sp>
        <p:nvSpPr>
          <p:cNvPr id="254" name="Google Shape;254;p24"/>
          <p:cNvSpPr txBox="1"/>
          <p:nvPr/>
        </p:nvSpPr>
        <p:spPr>
          <a:xfrm>
            <a:off x="320563" y="4960376"/>
            <a:ext cx="2039700" cy="1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Black"/>
                <a:ea typeface="Arial Black"/>
                <a:cs typeface="Arial Black"/>
                <a:sym typeface="Arial Black"/>
              </a:rPr>
              <a:t>HS Director - Chris </a:t>
            </a:r>
            <a:r>
              <a:rPr lang="en-US" sz="1800" dirty="0" err="1">
                <a:latin typeface="Arial Black"/>
                <a:ea typeface="Arial Black"/>
                <a:cs typeface="Arial Black"/>
                <a:sym typeface="Arial Black"/>
              </a:rPr>
              <a:t>Shoults</a:t>
            </a:r>
            <a:endParaRPr sz="1800" dirty="0">
              <a:latin typeface="Arial Black"/>
              <a:ea typeface="Arial Black"/>
              <a:cs typeface="Arial Black"/>
              <a:sym typeface="Arial Black"/>
            </a:endParaRPr>
          </a:p>
        </p:txBody>
      </p:sp>
      <p:sp>
        <p:nvSpPr>
          <p:cNvPr id="255" name="Google Shape;255;p24"/>
          <p:cNvSpPr txBox="1"/>
          <p:nvPr/>
        </p:nvSpPr>
        <p:spPr>
          <a:xfrm>
            <a:off x="663414" y="457179"/>
            <a:ext cx="3963998"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bg1"/>
                </a:solidFill>
                <a:latin typeface="Arial Black"/>
                <a:ea typeface="Arial Black"/>
                <a:cs typeface="Arial Black"/>
                <a:sym typeface="Arial Black"/>
              </a:rPr>
              <a:t>Cynthia Maddox-Sanchez,</a:t>
            </a:r>
            <a:endParaRPr sz="1600" dirty="0">
              <a:solidFill>
                <a:schemeClr val="bg1"/>
              </a:solidFill>
              <a:latin typeface="Arial Black"/>
              <a:ea typeface="Arial Black"/>
              <a:cs typeface="Arial Black"/>
              <a:sym typeface="Arial Black"/>
            </a:endParaRPr>
          </a:p>
          <a:p>
            <a:pPr marL="0" lvl="0" indent="0" algn="l" rtl="0">
              <a:spcBef>
                <a:spcPts val="0"/>
              </a:spcBef>
              <a:spcAft>
                <a:spcPts val="0"/>
              </a:spcAft>
              <a:buNone/>
            </a:pPr>
            <a:r>
              <a:rPr lang="en-US" sz="1600" dirty="0">
                <a:solidFill>
                  <a:schemeClr val="bg1"/>
                </a:solidFill>
                <a:latin typeface="Arial Black"/>
                <a:ea typeface="Arial Black"/>
                <a:cs typeface="Arial Black"/>
                <a:sym typeface="Arial Black"/>
              </a:rPr>
              <a:t>SLP</a:t>
            </a:r>
            <a:endParaRPr sz="1600" dirty="0">
              <a:solidFill>
                <a:schemeClr val="bg1"/>
              </a:solidFill>
              <a:latin typeface="Arial Black"/>
              <a:ea typeface="Arial Black"/>
              <a:cs typeface="Arial Black"/>
              <a:sym typeface="Arial Black"/>
            </a:endParaRPr>
          </a:p>
        </p:txBody>
      </p:sp>
      <p:sp>
        <p:nvSpPr>
          <p:cNvPr id="256" name="Google Shape;256;p24"/>
          <p:cNvSpPr txBox="1"/>
          <p:nvPr/>
        </p:nvSpPr>
        <p:spPr>
          <a:xfrm>
            <a:off x="2688673" y="3920662"/>
            <a:ext cx="1790700" cy="3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Black"/>
                <a:ea typeface="Arial Black"/>
                <a:cs typeface="Arial Black"/>
                <a:sym typeface="Arial Black"/>
              </a:rPr>
              <a:t>MS Director- Julie </a:t>
            </a:r>
            <a:r>
              <a:rPr lang="en-US" sz="1800" dirty="0" err="1">
                <a:latin typeface="Arial Black"/>
                <a:ea typeface="Arial Black"/>
                <a:cs typeface="Arial Black"/>
                <a:sym typeface="Arial Black"/>
              </a:rPr>
              <a:t>Pulatie</a:t>
            </a:r>
            <a:endParaRPr sz="1800" dirty="0">
              <a:latin typeface="Arial Black"/>
              <a:ea typeface="Arial Black"/>
              <a:cs typeface="Arial Black"/>
              <a:sym typeface="Arial Black"/>
            </a:endParaRPr>
          </a:p>
        </p:txBody>
      </p:sp>
      <p:pic>
        <p:nvPicPr>
          <p:cNvPr id="257" name="Google Shape;257;p24"/>
          <p:cNvPicPr preferRelativeResize="0"/>
          <p:nvPr/>
        </p:nvPicPr>
        <p:blipFill>
          <a:blip r:embed="rId8">
            <a:alphaModFix/>
          </a:blip>
          <a:stretch>
            <a:fillRect/>
          </a:stretch>
        </p:blipFill>
        <p:spPr>
          <a:xfrm>
            <a:off x="5073238" y="2195650"/>
            <a:ext cx="2614550" cy="2614550"/>
          </a:xfrm>
          <a:prstGeom prst="rect">
            <a:avLst/>
          </a:prstGeom>
          <a:noFill/>
          <a:ln>
            <a:noFill/>
          </a:ln>
        </p:spPr>
      </p:pic>
      <p:sp>
        <p:nvSpPr>
          <p:cNvPr id="258" name="Google Shape;258;p24"/>
          <p:cNvSpPr txBox="1"/>
          <p:nvPr/>
        </p:nvSpPr>
        <p:spPr>
          <a:xfrm>
            <a:off x="5415188" y="4989100"/>
            <a:ext cx="1885200" cy="3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Black"/>
                <a:ea typeface="Arial Black"/>
                <a:cs typeface="Arial Black"/>
                <a:sym typeface="Arial Black"/>
              </a:rPr>
              <a:t>Elementary Director - Vacancy</a:t>
            </a:r>
            <a:endParaRPr sz="1800" dirty="0">
              <a:latin typeface="Arial Black"/>
              <a:ea typeface="Arial Black"/>
              <a:cs typeface="Arial Black"/>
              <a:sym typeface="Arial Black"/>
            </a:endParaRPr>
          </a:p>
        </p:txBody>
      </p:sp>
      <p:pic>
        <p:nvPicPr>
          <p:cNvPr id="259" name="Google Shape;259;p24"/>
          <p:cNvPicPr preferRelativeResize="0"/>
          <p:nvPr/>
        </p:nvPicPr>
        <p:blipFill>
          <a:blip r:embed="rId9">
            <a:alphaModFix/>
          </a:blip>
          <a:stretch>
            <a:fillRect/>
          </a:stretch>
        </p:blipFill>
        <p:spPr>
          <a:xfrm>
            <a:off x="2229850" y="1356362"/>
            <a:ext cx="2726750" cy="2726750"/>
          </a:xfrm>
          <a:prstGeom prst="rect">
            <a:avLst/>
          </a:prstGeom>
          <a:noFill/>
          <a:ln>
            <a:noFill/>
          </a:ln>
        </p:spPr>
      </p:pic>
      <p:pic>
        <p:nvPicPr>
          <p:cNvPr id="3" name="Picture 2">
            <a:extLst>
              <a:ext uri="{FF2B5EF4-FFF2-40B4-BE49-F238E27FC236}">
                <a16:creationId xmlns:a16="http://schemas.microsoft.com/office/drawing/2014/main" id="{78765970-CCFE-D043-A956-39125BC576B9}"/>
              </a:ext>
            </a:extLst>
          </p:cNvPr>
          <p:cNvPicPr>
            <a:picLocks noChangeAspect="1"/>
          </p:cNvPicPr>
          <p:nvPr/>
        </p:nvPicPr>
        <p:blipFill>
          <a:blip r:embed="rId10"/>
          <a:stretch>
            <a:fillRect/>
          </a:stretch>
        </p:blipFill>
        <p:spPr>
          <a:xfrm>
            <a:off x="84982" y="2943776"/>
            <a:ext cx="2052474" cy="2052474"/>
          </a:xfrm>
          <a:prstGeom prst="rect">
            <a:avLst/>
          </a:prstGeom>
        </p:spPr>
      </p:pic>
      <p:pic>
        <p:nvPicPr>
          <p:cNvPr id="1026" name="Picture 2" descr="IMG_5934.png">
            <a:extLst>
              <a:ext uri="{FF2B5EF4-FFF2-40B4-BE49-F238E27FC236}">
                <a16:creationId xmlns:a16="http://schemas.microsoft.com/office/drawing/2014/main" id="{772CCA96-D62A-D845-844F-F749A71DEE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8673" y="4587497"/>
            <a:ext cx="2222500" cy="222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ABFB10-AE8F-5F44-9576-FF0DF7795DB9}"/>
              </a:ext>
            </a:extLst>
          </p:cNvPr>
          <p:cNvSpPr txBox="1"/>
          <p:nvPr/>
        </p:nvSpPr>
        <p:spPr>
          <a:xfrm>
            <a:off x="433106" y="5957819"/>
            <a:ext cx="2276891" cy="646331"/>
          </a:xfrm>
          <a:prstGeom prst="rect">
            <a:avLst/>
          </a:prstGeom>
          <a:noFill/>
        </p:spPr>
        <p:txBody>
          <a:bodyPr wrap="square" rtlCol="0">
            <a:spAutoFit/>
          </a:bodyPr>
          <a:lstStyle/>
          <a:p>
            <a:r>
              <a:rPr lang="en-US" sz="1800" b="1" dirty="0"/>
              <a:t>SPED Director – Heidi </a:t>
            </a:r>
            <a:r>
              <a:rPr lang="en-US" sz="1800" b="1" dirty="0" err="1"/>
              <a:t>Schumaker</a:t>
            </a:r>
            <a:endParaRPr lang="en-US" sz="1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p:nvPr/>
        </p:nvSpPr>
        <p:spPr>
          <a:xfrm>
            <a:off x="7804425" y="0"/>
            <a:ext cx="4387500" cy="6858000"/>
          </a:xfrm>
          <a:prstGeom prst="rect">
            <a:avLst/>
          </a:prstGeom>
          <a:gradFill>
            <a:gsLst>
              <a:gs pos="0">
                <a:srgbClr val="F57F46"/>
              </a:gs>
              <a:gs pos="1000">
                <a:srgbClr val="F57F46"/>
              </a:gs>
              <a:gs pos="100000">
                <a:srgbClr val="9116AA"/>
              </a:gs>
            </a:gsLst>
            <a:lin ang="360000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24"/>
          <p:cNvSpPr/>
          <p:nvPr/>
        </p:nvSpPr>
        <p:spPr>
          <a:xfrm>
            <a:off x="11081140" y="0"/>
            <a:ext cx="1110900" cy="914400"/>
          </a:xfrm>
          <a:prstGeom prst="rect">
            <a:avLst/>
          </a:prstGeom>
          <a:gradFill>
            <a:gsLst>
              <a:gs pos="0">
                <a:srgbClr val="1743A6"/>
              </a:gs>
              <a:gs pos="15000">
                <a:srgbClr val="1743A6"/>
              </a:gs>
              <a:gs pos="89000">
                <a:srgbClr val="5CC1FA"/>
              </a:gs>
              <a:gs pos="100000">
                <a:srgbClr val="5CC1FA"/>
              </a:gs>
            </a:gsLst>
            <a:lin ang="390012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8" name="Google Shape;248;p24"/>
          <p:cNvPicPr preferRelativeResize="0"/>
          <p:nvPr/>
        </p:nvPicPr>
        <p:blipFill rotWithShape="1">
          <a:blip r:embed="rId3">
            <a:alphaModFix/>
          </a:blip>
          <a:srcRect/>
          <a:stretch/>
        </p:blipFill>
        <p:spPr>
          <a:xfrm>
            <a:off x="11254923" y="244221"/>
            <a:ext cx="763296" cy="425958"/>
          </a:xfrm>
          <a:prstGeom prst="rect">
            <a:avLst/>
          </a:prstGeom>
          <a:noFill/>
          <a:ln>
            <a:noFill/>
          </a:ln>
        </p:spPr>
      </p:pic>
      <p:pic>
        <p:nvPicPr>
          <p:cNvPr id="249" name="Google Shape;249;p24"/>
          <p:cNvPicPr preferRelativeResize="0"/>
          <p:nvPr/>
        </p:nvPicPr>
        <p:blipFill rotWithShape="1">
          <a:blip r:embed="rId4">
            <a:alphaModFix/>
          </a:blip>
          <a:srcRect l="8890" r="-8889"/>
          <a:stretch/>
        </p:blipFill>
        <p:spPr>
          <a:xfrm>
            <a:off x="4956600" y="0"/>
            <a:ext cx="3120250" cy="2405175"/>
          </a:xfrm>
          <a:prstGeom prst="rect">
            <a:avLst/>
          </a:prstGeom>
          <a:noFill/>
          <a:ln>
            <a:noFill/>
          </a:ln>
        </p:spPr>
      </p:pic>
      <p:sp>
        <p:nvSpPr>
          <p:cNvPr id="252" name="Google Shape;252;p24"/>
          <p:cNvSpPr txBox="1"/>
          <p:nvPr/>
        </p:nvSpPr>
        <p:spPr>
          <a:xfrm>
            <a:off x="6061700" y="5492900"/>
            <a:ext cx="12837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53" name="Google Shape;253;p24"/>
          <p:cNvSpPr txBox="1"/>
          <p:nvPr/>
        </p:nvSpPr>
        <p:spPr>
          <a:xfrm>
            <a:off x="8060600" y="1186324"/>
            <a:ext cx="3790800" cy="55427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Black"/>
                <a:ea typeface="Arial Black"/>
                <a:cs typeface="Arial Black"/>
                <a:sym typeface="Arial Black"/>
              </a:rPr>
              <a:t>Benefits of membership – </a:t>
            </a:r>
          </a:p>
          <a:p>
            <a:pPr marL="0" lvl="0" indent="0" algn="l" rtl="0">
              <a:spcBef>
                <a:spcPts val="0"/>
              </a:spcBef>
              <a:spcAft>
                <a:spcPts val="0"/>
              </a:spcAft>
              <a:buNone/>
            </a:pPr>
            <a:endParaRPr lang="en-US" sz="1800" dirty="0">
              <a:latin typeface="Arial Black"/>
              <a:ea typeface="Arial Black"/>
              <a:cs typeface="Arial Black"/>
              <a:sym typeface="Arial Black"/>
            </a:endParaRPr>
          </a:p>
          <a:p>
            <a:pPr marL="285750" lvl="0" indent="-285750" algn="l" rtl="0">
              <a:spcBef>
                <a:spcPts val="0"/>
              </a:spcBef>
              <a:spcAft>
                <a:spcPts val="0"/>
              </a:spcAft>
              <a:buFontTx/>
              <a:buChar char="-"/>
            </a:pPr>
            <a:r>
              <a:rPr lang="en-US" sz="1800" dirty="0">
                <a:latin typeface="Arial Black"/>
                <a:ea typeface="Arial Black"/>
                <a:cs typeface="Arial Black"/>
                <a:sym typeface="Arial Black"/>
              </a:rPr>
              <a:t>Social activities with fellow educators</a:t>
            </a:r>
          </a:p>
          <a:p>
            <a:pPr marL="285750" lvl="0" indent="-285750" algn="l" rtl="0">
              <a:spcBef>
                <a:spcPts val="0"/>
              </a:spcBef>
              <a:spcAft>
                <a:spcPts val="0"/>
              </a:spcAft>
              <a:buFontTx/>
              <a:buChar char="-"/>
            </a:pPr>
            <a:r>
              <a:rPr lang="en-US" sz="1800" dirty="0">
                <a:latin typeface="Arial Black"/>
                <a:ea typeface="Arial Black"/>
                <a:cs typeface="Arial Black"/>
                <a:sym typeface="Arial Black"/>
              </a:rPr>
              <a:t>Continued professional development opportunities</a:t>
            </a:r>
          </a:p>
          <a:p>
            <a:pPr marL="285750" lvl="0" indent="-285750" algn="l" rtl="0">
              <a:spcBef>
                <a:spcPts val="0"/>
              </a:spcBef>
              <a:spcAft>
                <a:spcPts val="0"/>
              </a:spcAft>
              <a:buFontTx/>
              <a:buChar char="-"/>
            </a:pPr>
            <a:r>
              <a:rPr lang="en-US" sz="1800" dirty="0">
                <a:latin typeface="Arial Black"/>
                <a:ea typeface="Arial Black"/>
                <a:cs typeface="Arial Black"/>
                <a:sym typeface="Arial Black"/>
              </a:rPr>
              <a:t>Discounts on travel, home, car, and classroom insurance</a:t>
            </a:r>
          </a:p>
          <a:p>
            <a:pPr marL="285750" lvl="0" indent="-285750" algn="l" rtl="0">
              <a:spcBef>
                <a:spcPts val="0"/>
              </a:spcBef>
              <a:spcAft>
                <a:spcPts val="0"/>
              </a:spcAft>
              <a:buFontTx/>
              <a:buChar char="-"/>
            </a:pPr>
            <a:r>
              <a:rPr lang="en-US" sz="1800" dirty="0">
                <a:latin typeface="Arial Black"/>
                <a:ea typeface="Arial Black"/>
                <a:cs typeface="Arial Black"/>
                <a:sym typeface="Arial Black"/>
              </a:rPr>
              <a:t>Pet insurance</a:t>
            </a:r>
          </a:p>
          <a:p>
            <a:pPr marL="285750" lvl="0" indent="-285750" algn="l" rtl="0">
              <a:spcBef>
                <a:spcPts val="0"/>
              </a:spcBef>
              <a:spcAft>
                <a:spcPts val="0"/>
              </a:spcAft>
              <a:buFontTx/>
              <a:buChar char="-"/>
            </a:pPr>
            <a:r>
              <a:rPr lang="en-US" sz="1800" dirty="0">
                <a:latin typeface="Arial Black"/>
                <a:ea typeface="Arial Black"/>
                <a:cs typeface="Arial Black"/>
                <a:sym typeface="Arial Black"/>
              </a:rPr>
              <a:t>Discounts on rental cars</a:t>
            </a:r>
          </a:p>
          <a:p>
            <a:pPr marL="285750" lvl="0" indent="-285750" algn="l" rtl="0">
              <a:spcBef>
                <a:spcPts val="0"/>
              </a:spcBef>
              <a:spcAft>
                <a:spcPts val="0"/>
              </a:spcAft>
              <a:buFontTx/>
              <a:buChar char="-"/>
            </a:pPr>
            <a:r>
              <a:rPr lang="en-US" sz="1800" dirty="0">
                <a:latin typeface="Arial Black"/>
                <a:ea typeface="Arial Black"/>
                <a:cs typeface="Arial Black"/>
                <a:sym typeface="Arial Black"/>
              </a:rPr>
              <a:t>Investment planning</a:t>
            </a:r>
          </a:p>
          <a:p>
            <a:pPr marL="285750" lvl="0" indent="-285750" algn="l" rtl="0">
              <a:spcBef>
                <a:spcPts val="0"/>
              </a:spcBef>
              <a:spcAft>
                <a:spcPts val="0"/>
              </a:spcAft>
              <a:buFontTx/>
              <a:buChar char="-"/>
            </a:pPr>
            <a:r>
              <a:rPr lang="en-US" sz="1800" dirty="0">
                <a:latin typeface="Arial Black"/>
                <a:ea typeface="Arial Black"/>
                <a:cs typeface="Arial Black"/>
                <a:sym typeface="Arial Black"/>
              </a:rPr>
              <a:t>Legal consultations and support for work related issues</a:t>
            </a:r>
          </a:p>
          <a:p>
            <a:pPr marL="285750" lvl="0" indent="-285750" algn="l" rtl="0">
              <a:spcBef>
                <a:spcPts val="0"/>
              </a:spcBef>
              <a:spcAft>
                <a:spcPts val="0"/>
              </a:spcAft>
              <a:buFontTx/>
              <a:buChar char="-"/>
            </a:pPr>
            <a:r>
              <a:rPr lang="en-US" sz="1800" dirty="0">
                <a:latin typeface="Arial Black"/>
                <a:ea typeface="Arial Black"/>
                <a:cs typeface="Arial Black"/>
                <a:sym typeface="Arial Black"/>
              </a:rPr>
              <a:t>Legal consultations 30 min)  for non work related matters</a:t>
            </a:r>
          </a:p>
        </p:txBody>
      </p:sp>
      <p:pic>
        <p:nvPicPr>
          <p:cNvPr id="3" name="Picture 2">
            <a:extLst>
              <a:ext uri="{FF2B5EF4-FFF2-40B4-BE49-F238E27FC236}">
                <a16:creationId xmlns:a16="http://schemas.microsoft.com/office/drawing/2014/main" id="{070D8125-3979-4242-AA34-24FF53A69EFF}"/>
              </a:ext>
            </a:extLst>
          </p:cNvPr>
          <p:cNvPicPr>
            <a:picLocks noChangeAspect="1"/>
          </p:cNvPicPr>
          <p:nvPr/>
        </p:nvPicPr>
        <p:blipFill>
          <a:blip r:embed="rId5"/>
          <a:stretch>
            <a:fillRect/>
          </a:stretch>
        </p:blipFill>
        <p:spPr>
          <a:xfrm>
            <a:off x="108092" y="244221"/>
            <a:ext cx="4451463" cy="6295640"/>
          </a:xfrm>
          <a:prstGeom prst="rect">
            <a:avLst/>
          </a:prstGeom>
        </p:spPr>
      </p:pic>
      <p:pic>
        <p:nvPicPr>
          <p:cNvPr id="18" name="Google Shape;231;p23">
            <a:extLst>
              <a:ext uri="{FF2B5EF4-FFF2-40B4-BE49-F238E27FC236}">
                <a16:creationId xmlns:a16="http://schemas.microsoft.com/office/drawing/2014/main" id="{7EAB8A07-5AA9-D842-8E91-6E5753CB9966}"/>
              </a:ext>
            </a:extLst>
          </p:cNvPr>
          <p:cNvPicPr preferRelativeResize="0"/>
          <p:nvPr/>
        </p:nvPicPr>
        <p:blipFill>
          <a:blip r:embed="rId6">
            <a:alphaModFix/>
          </a:blip>
          <a:stretch>
            <a:fillRect/>
          </a:stretch>
        </p:blipFill>
        <p:spPr>
          <a:xfrm>
            <a:off x="4631600" y="1533525"/>
            <a:ext cx="3522275" cy="4723175"/>
          </a:xfrm>
          <a:prstGeom prst="rect">
            <a:avLst/>
          </a:prstGeom>
          <a:noFill/>
          <a:ln>
            <a:noFill/>
          </a:ln>
        </p:spPr>
      </p:pic>
    </p:spTree>
    <p:extLst>
      <p:ext uri="{BB962C8B-B14F-4D97-AF65-F5344CB8AC3E}">
        <p14:creationId xmlns:p14="http://schemas.microsoft.com/office/powerpoint/2010/main" val="374475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5C8C-C066-0347-95C7-50D8ED3AD9C3}"/>
              </a:ext>
            </a:extLst>
          </p:cNvPr>
          <p:cNvSpPr>
            <a:spLocks noGrp="1"/>
          </p:cNvSpPr>
          <p:nvPr>
            <p:ph type="title"/>
          </p:nvPr>
        </p:nvSpPr>
        <p:spPr/>
        <p:txBody>
          <a:bodyPr/>
          <a:lstStyle/>
          <a:p>
            <a:r>
              <a:rPr lang="en-US" dirty="0"/>
              <a:t>All this for the bargain price of ….</a:t>
            </a:r>
          </a:p>
        </p:txBody>
      </p:sp>
      <p:pic>
        <p:nvPicPr>
          <p:cNvPr id="6" name="Content Placeholder 5">
            <a:extLst>
              <a:ext uri="{FF2B5EF4-FFF2-40B4-BE49-F238E27FC236}">
                <a16:creationId xmlns:a16="http://schemas.microsoft.com/office/drawing/2014/main" id="{6645F89C-0945-FA47-BB9C-CE13EE29B69D}"/>
              </a:ext>
            </a:extLst>
          </p:cNvPr>
          <p:cNvPicPr>
            <a:picLocks noGrp="1" noChangeAspect="1"/>
          </p:cNvPicPr>
          <p:nvPr>
            <p:ph idx="1"/>
          </p:nvPr>
        </p:nvPicPr>
        <p:blipFill>
          <a:blip r:embed="rId2"/>
          <a:stretch>
            <a:fillRect/>
          </a:stretch>
        </p:blipFill>
        <p:spPr>
          <a:xfrm>
            <a:off x="6494584" y="1147596"/>
            <a:ext cx="3481753" cy="4666267"/>
          </a:xfrm>
        </p:spPr>
      </p:pic>
      <p:sp>
        <p:nvSpPr>
          <p:cNvPr id="4" name="Text Placeholder 3">
            <a:extLst>
              <a:ext uri="{FF2B5EF4-FFF2-40B4-BE49-F238E27FC236}">
                <a16:creationId xmlns:a16="http://schemas.microsoft.com/office/drawing/2014/main" id="{9EECD6E8-200D-1A45-B71E-490EC7DE0B03}"/>
              </a:ext>
            </a:extLst>
          </p:cNvPr>
          <p:cNvSpPr>
            <a:spLocks noGrp="1"/>
          </p:cNvSpPr>
          <p:nvPr>
            <p:ph type="body" sz="half" idx="2"/>
          </p:nvPr>
        </p:nvSpPr>
        <p:spPr/>
        <p:txBody>
          <a:bodyPr>
            <a:normAutofit fontScale="85000" lnSpcReduction="10000"/>
          </a:bodyPr>
          <a:lstStyle/>
          <a:p>
            <a:endParaRPr lang="en-US" dirty="0"/>
          </a:p>
          <a:p>
            <a:r>
              <a:rPr lang="en-US" sz="1800" dirty="0"/>
              <a:t>MEA dues - $18.00/$180.00</a:t>
            </a:r>
          </a:p>
          <a:p>
            <a:r>
              <a:rPr lang="en-US" sz="1800" dirty="0"/>
              <a:t>CTA dues - $73.70/$737.00</a:t>
            </a:r>
          </a:p>
          <a:p>
            <a:r>
              <a:rPr lang="en-US" sz="1800" dirty="0"/>
              <a:t>NEA dues - $20.00/$200.00</a:t>
            </a:r>
          </a:p>
          <a:p>
            <a:endParaRPr lang="en-US" sz="1800" dirty="0"/>
          </a:p>
          <a:p>
            <a:r>
              <a:rPr lang="en-US" sz="1800" dirty="0"/>
              <a:t>Note – dues are deducted 10 pay periods each year.</a:t>
            </a:r>
          </a:p>
        </p:txBody>
      </p:sp>
    </p:spTree>
    <p:extLst>
      <p:ext uri="{BB962C8B-B14F-4D97-AF65-F5344CB8AC3E}">
        <p14:creationId xmlns:p14="http://schemas.microsoft.com/office/powerpoint/2010/main" val="96189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p:nvPr/>
        </p:nvSpPr>
        <p:spPr>
          <a:xfrm>
            <a:off x="7804425" y="0"/>
            <a:ext cx="4387500" cy="6858000"/>
          </a:xfrm>
          <a:prstGeom prst="rect">
            <a:avLst/>
          </a:prstGeom>
          <a:gradFill>
            <a:gsLst>
              <a:gs pos="0">
                <a:srgbClr val="F57F46"/>
              </a:gs>
              <a:gs pos="1000">
                <a:srgbClr val="F57F46"/>
              </a:gs>
              <a:gs pos="100000">
                <a:srgbClr val="9116AA"/>
              </a:gs>
            </a:gsLst>
            <a:lin ang="360000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24"/>
          <p:cNvSpPr/>
          <p:nvPr/>
        </p:nvSpPr>
        <p:spPr>
          <a:xfrm>
            <a:off x="11081140" y="0"/>
            <a:ext cx="1110900" cy="914400"/>
          </a:xfrm>
          <a:prstGeom prst="rect">
            <a:avLst/>
          </a:prstGeom>
          <a:gradFill>
            <a:gsLst>
              <a:gs pos="0">
                <a:srgbClr val="1743A6"/>
              </a:gs>
              <a:gs pos="15000">
                <a:srgbClr val="1743A6"/>
              </a:gs>
              <a:gs pos="89000">
                <a:srgbClr val="5CC1FA"/>
              </a:gs>
              <a:gs pos="100000">
                <a:srgbClr val="5CC1FA"/>
              </a:gs>
            </a:gsLst>
            <a:lin ang="390012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8" name="Google Shape;248;p24"/>
          <p:cNvPicPr preferRelativeResize="0"/>
          <p:nvPr/>
        </p:nvPicPr>
        <p:blipFill rotWithShape="1">
          <a:blip r:embed="rId3">
            <a:alphaModFix/>
          </a:blip>
          <a:srcRect/>
          <a:stretch/>
        </p:blipFill>
        <p:spPr>
          <a:xfrm>
            <a:off x="11254923" y="244221"/>
            <a:ext cx="763296" cy="425958"/>
          </a:xfrm>
          <a:prstGeom prst="rect">
            <a:avLst/>
          </a:prstGeom>
          <a:noFill/>
          <a:ln>
            <a:noFill/>
          </a:ln>
        </p:spPr>
      </p:pic>
      <p:pic>
        <p:nvPicPr>
          <p:cNvPr id="249" name="Google Shape;249;p24"/>
          <p:cNvPicPr preferRelativeResize="0"/>
          <p:nvPr/>
        </p:nvPicPr>
        <p:blipFill rotWithShape="1">
          <a:blip r:embed="rId4">
            <a:alphaModFix/>
          </a:blip>
          <a:srcRect l="8890" r="-8889"/>
          <a:stretch/>
        </p:blipFill>
        <p:spPr>
          <a:xfrm>
            <a:off x="4976853" y="9408"/>
            <a:ext cx="3120250" cy="2405175"/>
          </a:xfrm>
          <a:prstGeom prst="rect">
            <a:avLst/>
          </a:prstGeom>
          <a:noFill/>
          <a:ln>
            <a:noFill/>
          </a:ln>
        </p:spPr>
      </p:pic>
      <p:sp>
        <p:nvSpPr>
          <p:cNvPr id="252" name="Google Shape;252;p24"/>
          <p:cNvSpPr txBox="1"/>
          <p:nvPr/>
        </p:nvSpPr>
        <p:spPr>
          <a:xfrm>
            <a:off x="6061700" y="5492900"/>
            <a:ext cx="12837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53" name="Google Shape;253;p24"/>
          <p:cNvSpPr txBox="1"/>
          <p:nvPr/>
        </p:nvSpPr>
        <p:spPr>
          <a:xfrm>
            <a:off x="7913077" y="1186325"/>
            <a:ext cx="4105142" cy="28464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Black"/>
                <a:ea typeface="Arial Black"/>
                <a:cs typeface="Arial Black"/>
                <a:sym typeface="Arial Black"/>
              </a:rPr>
              <a:t>Brittany </a:t>
            </a:r>
            <a:r>
              <a:rPr lang="en-US" sz="1800" dirty="0" err="1">
                <a:latin typeface="Arial Black"/>
                <a:ea typeface="Arial Black"/>
                <a:cs typeface="Arial Black"/>
                <a:sym typeface="Arial Black"/>
              </a:rPr>
              <a:t>Sattari</a:t>
            </a:r>
            <a:r>
              <a:rPr lang="en-US" sz="1800" dirty="0">
                <a:latin typeface="Arial Black"/>
                <a:ea typeface="Arial Black"/>
                <a:cs typeface="Arial Black"/>
                <a:sym typeface="Arial Black"/>
              </a:rPr>
              <a:t> – Rail Ranch </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solidFill>
                  <a:srgbClr val="00B0F0"/>
                </a:solidFill>
                <a:latin typeface="Arial Black"/>
                <a:ea typeface="Arial Black"/>
                <a:cs typeface="Arial Black"/>
                <a:sym typeface="Arial Black"/>
                <a:hlinkClick r:id="rId5">
                  <a:extLst>
                    <a:ext uri="{A12FA001-AC4F-418D-AE19-62706E023703}">
                      <ahyp:hlinkClr xmlns:ahyp="http://schemas.microsoft.com/office/drawing/2018/hyperlinkcolor" val="tx"/>
                    </a:ext>
                  </a:extLst>
                </a:hlinkClick>
              </a:rPr>
              <a:t>brittanysattari@gmail.com</a:t>
            </a:r>
            <a:endParaRPr lang="en-US" sz="1800" dirty="0">
              <a:solidFill>
                <a:srgbClr val="00B0F0"/>
              </a:solidFill>
              <a:latin typeface="Arial Black"/>
              <a:ea typeface="Arial Black"/>
              <a:cs typeface="Arial Black"/>
              <a:sym typeface="Arial Black"/>
            </a:endParaRPr>
          </a:p>
          <a:p>
            <a:pPr marL="0" lvl="0" indent="0" algn="l" rtl="0">
              <a:spcBef>
                <a:spcPts val="0"/>
              </a:spcBef>
              <a:spcAft>
                <a:spcPts val="0"/>
              </a:spcAft>
              <a:buNone/>
            </a:pP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Erica Brannon – Mesa HS</a:t>
            </a:r>
            <a:endParaRPr sz="1800" dirty="0">
              <a:latin typeface="Arial Black"/>
              <a:ea typeface="Arial Black"/>
              <a:cs typeface="Arial Black"/>
              <a:sym typeface="Arial Black"/>
            </a:endParaRPr>
          </a:p>
          <a:p>
            <a:pPr marL="0" lvl="0" indent="0" algn="l" rtl="0">
              <a:spcBef>
                <a:spcPts val="0"/>
              </a:spcBef>
              <a:spcAft>
                <a:spcPts val="0"/>
              </a:spcAft>
              <a:buNone/>
            </a:pPr>
            <a:r>
              <a:rPr lang="en-US" sz="1800" u="sng" dirty="0">
                <a:solidFill>
                  <a:srgbClr val="00B0F0"/>
                </a:solidFill>
                <a:latin typeface="Arial Black"/>
                <a:ea typeface="Arial Black"/>
                <a:cs typeface="Arial Black"/>
                <a:sym typeface="Arial Black"/>
                <a:hlinkClick r:id="rId6">
                  <a:extLst>
                    <a:ext uri="{A12FA001-AC4F-418D-AE19-62706E023703}">
                      <ahyp:hlinkClr xmlns:ahyp="http://schemas.microsoft.com/office/drawing/2018/hyperlinkcolor" val="tx"/>
                    </a:ext>
                  </a:extLst>
                </a:hlinkClick>
              </a:rPr>
              <a:t>epbrannon@gmail.com</a:t>
            </a:r>
            <a:endParaRPr sz="1800" dirty="0">
              <a:solidFill>
                <a:srgbClr val="00B0F0"/>
              </a:solidFill>
              <a:latin typeface="Arial Black"/>
              <a:ea typeface="Arial Black"/>
              <a:cs typeface="Arial Black"/>
              <a:sym typeface="Arial Black"/>
            </a:endParaRPr>
          </a:p>
          <a:p>
            <a:pPr marL="0" lvl="0" indent="0" algn="l" rtl="0">
              <a:spcBef>
                <a:spcPts val="0"/>
              </a:spcBef>
              <a:spcAft>
                <a:spcPts val="0"/>
              </a:spcAft>
              <a:buNone/>
            </a:pPr>
            <a:endParaRPr sz="1800" dirty="0">
              <a:latin typeface="Arial Black"/>
              <a:ea typeface="Arial Black"/>
              <a:cs typeface="Arial Black"/>
              <a:sym typeface="Arial Black"/>
            </a:endParaRPr>
          </a:p>
          <a:p>
            <a:pPr marL="0" lvl="0" indent="0" algn="l" rtl="0">
              <a:spcBef>
                <a:spcPts val="0"/>
              </a:spcBef>
              <a:spcAft>
                <a:spcPts val="0"/>
              </a:spcAft>
              <a:buNone/>
            </a:pPr>
            <a:r>
              <a:rPr lang="en-US" sz="1800" dirty="0">
                <a:latin typeface="Arial Black"/>
                <a:ea typeface="Arial Black"/>
                <a:cs typeface="Arial Black"/>
                <a:sym typeface="Arial Black"/>
              </a:rPr>
              <a:t>Denise </a:t>
            </a:r>
            <a:r>
              <a:rPr lang="en-US" sz="1800" dirty="0" err="1">
                <a:latin typeface="Arial Black"/>
                <a:ea typeface="Arial Black"/>
                <a:cs typeface="Arial Black"/>
                <a:sym typeface="Arial Black"/>
              </a:rPr>
              <a:t>Villemure</a:t>
            </a:r>
            <a:r>
              <a:rPr lang="en-US" sz="1800" dirty="0">
                <a:latin typeface="Arial Black"/>
                <a:ea typeface="Arial Black"/>
                <a:cs typeface="Arial Black"/>
                <a:sym typeface="Arial Black"/>
              </a:rPr>
              <a:t> – </a:t>
            </a:r>
            <a:r>
              <a:rPr lang="en-US" sz="1800" dirty="0" err="1">
                <a:latin typeface="Arial Black"/>
                <a:ea typeface="Arial Black"/>
                <a:cs typeface="Arial Black"/>
                <a:sym typeface="Arial Black"/>
              </a:rPr>
              <a:t>Shivela</a:t>
            </a:r>
            <a:r>
              <a:rPr lang="en-US" sz="1800" dirty="0">
                <a:latin typeface="Arial Black"/>
                <a:ea typeface="Arial Black"/>
                <a:cs typeface="Arial Black"/>
                <a:sym typeface="Arial Black"/>
              </a:rPr>
              <a:t> MS</a:t>
            </a:r>
          </a:p>
          <a:p>
            <a:pPr marL="0" lvl="0" indent="0" algn="l" rtl="0">
              <a:spcBef>
                <a:spcPts val="0"/>
              </a:spcBef>
              <a:spcAft>
                <a:spcPts val="0"/>
              </a:spcAft>
              <a:buNone/>
            </a:pPr>
            <a:r>
              <a:rPr lang="en-US" sz="1800" dirty="0">
                <a:solidFill>
                  <a:srgbClr val="00B0F0"/>
                </a:solidFill>
                <a:latin typeface="Arial Black"/>
                <a:ea typeface="Arial Black"/>
                <a:cs typeface="Arial Black"/>
                <a:sym typeface="Arial Black"/>
              </a:rPr>
              <a:t>dvillemure3@gmail.com</a:t>
            </a:r>
            <a:endParaRPr sz="1800" dirty="0">
              <a:solidFill>
                <a:srgbClr val="00B0F0"/>
              </a:solidFill>
              <a:latin typeface="Arial Black"/>
              <a:ea typeface="Arial Black"/>
              <a:cs typeface="Arial Black"/>
              <a:sym typeface="Arial Black"/>
            </a:endParaRPr>
          </a:p>
          <a:p>
            <a:pPr marL="0" lvl="0" indent="0" algn="l" rtl="0">
              <a:spcBef>
                <a:spcPts val="0"/>
              </a:spcBef>
              <a:spcAft>
                <a:spcPts val="0"/>
              </a:spcAft>
              <a:buNone/>
            </a:pPr>
            <a:endParaRPr sz="1800" dirty="0">
              <a:latin typeface="Arial Black"/>
              <a:ea typeface="Arial Black"/>
              <a:cs typeface="Arial Black"/>
              <a:sym typeface="Arial Black"/>
            </a:endParaRPr>
          </a:p>
        </p:txBody>
      </p:sp>
      <p:pic>
        <p:nvPicPr>
          <p:cNvPr id="18" name="Google Shape;231;p23">
            <a:extLst>
              <a:ext uri="{FF2B5EF4-FFF2-40B4-BE49-F238E27FC236}">
                <a16:creationId xmlns:a16="http://schemas.microsoft.com/office/drawing/2014/main" id="{7EAB8A07-5AA9-D842-8E91-6E5753CB9966}"/>
              </a:ext>
            </a:extLst>
          </p:cNvPr>
          <p:cNvPicPr preferRelativeResize="0"/>
          <p:nvPr/>
        </p:nvPicPr>
        <p:blipFill>
          <a:blip r:embed="rId7">
            <a:alphaModFix/>
          </a:blip>
          <a:stretch>
            <a:fillRect/>
          </a:stretch>
        </p:blipFill>
        <p:spPr>
          <a:xfrm>
            <a:off x="4631600" y="1533525"/>
            <a:ext cx="3522275" cy="4723175"/>
          </a:xfrm>
          <a:prstGeom prst="rect">
            <a:avLst/>
          </a:prstGeom>
          <a:noFill/>
          <a:ln>
            <a:noFill/>
          </a:ln>
        </p:spPr>
      </p:pic>
      <p:pic>
        <p:nvPicPr>
          <p:cNvPr id="6" name="Picture 5">
            <a:extLst>
              <a:ext uri="{FF2B5EF4-FFF2-40B4-BE49-F238E27FC236}">
                <a16:creationId xmlns:a16="http://schemas.microsoft.com/office/drawing/2014/main" id="{EF0DAD7B-8F84-4F41-9B8F-425C0D061A38}"/>
              </a:ext>
            </a:extLst>
          </p:cNvPr>
          <p:cNvPicPr>
            <a:picLocks noChangeAspect="1"/>
          </p:cNvPicPr>
          <p:nvPr/>
        </p:nvPicPr>
        <p:blipFill>
          <a:blip r:embed="rId8"/>
          <a:stretch>
            <a:fillRect/>
          </a:stretch>
        </p:blipFill>
        <p:spPr>
          <a:xfrm>
            <a:off x="460574" y="2609531"/>
            <a:ext cx="4496026" cy="3769009"/>
          </a:xfrm>
          <a:prstGeom prst="rect">
            <a:avLst/>
          </a:prstGeom>
        </p:spPr>
      </p:pic>
      <p:sp>
        <p:nvSpPr>
          <p:cNvPr id="7" name="TextBox 6">
            <a:extLst>
              <a:ext uri="{FF2B5EF4-FFF2-40B4-BE49-F238E27FC236}">
                <a16:creationId xmlns:a16="http://schemas.microsoft.com/office/drawing/2014/main" id="{7B3AAD23-2CE9-6A4C-A839-613C96530BA0}"/>
              </a:ext>
            </a:extLst>
          </p:cNvPr>
          <p:cNvSpPr txBox="1"/>
          <p:nvPr/>
        </p:nvSpPr>
        <p:spPr>
          <a:xfrm>
            <a:off x="695400" y="940140"/>
            <a:ext cx="3790075" cy="400110"/>
          </a:xfrm>
          <a:prstGeom prst="rect">
            <a:avLst/>
          </a:prstGeom>
          <a:noFill/>
        </p:spPr>
        <p:txBody>
          <a:bodyPr wrap="square" rtlCol="0">
            <a:spAutoFit/>
          </a:bodyPr>
          <a:lstStyle/>
          <a:p>
            <a:pPr algn="ctr"/>
            <a:r>
              <a:rPr lang="en-US" sz="2000" b="1" dirty="0">
                <a:solidFill>
                  <a:schemeClr val="bg1"/>
                </a:solidFill>
                <a:latin typeface="American Typewriter" panose="02090604020004020304" pitchFamily="18" charset="77"/>
              </a:rPr>
              <a:t>Your Membership Matters</a:t>
            </a:r>
          </a:p>
        </p:txBody>
      </p:sp>
    </p:spTree>
    <p:extLst>
      <p:ext uri="{BB962C8B-B14F-4D97-AF65-F5344CB8AC3E}">
        <p14:creationId xmlns:p14="http://schemas.microsoft.com/office/powerpoint/2010/main" val="3952205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F87A-27B5-7449-9DE4-B7CDE54BF999}"/>
              </a:ext>
            </a:extLst>
          </p:cNvPr>
          <p:cNvSpPr>
            <a:spLocks noGrp="1"/>
          </p:cNvSpPr>
          <p:nvPr>
            <p:ph type="ctrTitle"/>
          </p:nvPr>
        </p:nvSpPr>
        <p:spPr>
          <a:xfrm>
            <a:off x="1260463" y="634349"/>
            <a:ext cx="8825658" cy="2677648"/>
          </a:xfrm>
        </p:spPr>
        <p:txBody>
          <a:bodyPr/>
          <a:lstStyle/>
          <a:p>
            <a:r>
              <a:rPr lang="en-US" dirty="0"/>
              <a:t>Did you …</a:t>
            </a:r>
            <a:br>
              <a:rPr lang="en-US" dirty="0"/>
            </a:br>
            <a:r>
              <a:rPr lang="en-US" sz="2400" dirty="0"/>
              <a:t>change districts?</a:t>
            </a:r>
            <a:br>
              <a:rPr lang="en-US" sz="2400" dirty="0"/>
            </a:br>
            <a:r>
              <a:rPr lang="en-US" sz="2400" dirty="0"/>
              <a:t>work on a temporary contract for MVUSD last year?</a:t>
            </a:r>
          </a:p>
        </p:txBody>
      </p:sp>
      <p:sp>
        <p:nvSpPr>
          <p:cNvPr id="3" name="Subtitle 2">
            <a:extLst>
              <a:ext uri="{FF2B5EF4-FFF2-40B4-BE49-F238E27FC236}">
                <a16:creationId xmlns:a16="http://schemas.microsoft.com/office/drawing/2014/main" id="{E8866041-5CF8-5B49-860F-BF2A35D38A4B}"/>
              </a:ext>
            </a:extLst>
          </p:cNvPr>
          <p:cNvSpPr>
            <a:spLocks noGrp="1"/>
          </p:cNvSpPr>
          <p:nvPr>
            <p:ph type="subTitle" idx="1"/>
          </p:nvPr>
        </p:nvSpPr>
        <p:spPr/>
        <p:txBody>
          <a:bodyPr>
            <a:normAutofit fontScale="85000" lnSpcReduction="20000"/>
          </a:bodyPr>
          <a:lstStyle/>
          <a:p>
            <a:r>
              <a:rPr lang="en-US" dirty="0"/>
              <a:t>*If you were a member of MEA /CTA last year as a temporary employee at MVUSD  or an employee of another district, please note that the membership roll is scrubbed at the end of June’s payroll cycle.  You will need to click the link to rejoin or contact Sara Doll @ 951-304-0528/</a:t>
            </a:r>
            <a:r>
              <a:rPr lang="en-US" u="sng" dirty="0"/>
              <a:t>murrietata1@Verizon.net</a:t>
            </a:r>
          </a:p>
        </p:txBody>
      </p:sp>
    </p:spTree>
    <p:extLst>
      <p:ext uri="{BB962C8B-B14F-4D97-AF65-F5344CB8AC3E}">
        <p14:creationId xmlns:p14="http://schemas.microsoft.com/office/powerpoint/2010/main" val="2464016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5"/>
          <p:cNvSpPr/>
          <p:nvPr/>
        </p:nvSpPr>
        <p:spPr>
          <a:xfrm>
            <a:off x="8318810" y="0"/>
            <a:ext cx="3873190" cy="6858000"/>
          </a:xfrm>
          <a:prstGeom prst="rect">
            <a:avLst/>
          </a:prstGeom>
          <a:gradFill>
            <a:gsLst>
              <a:gs pos="0">
                <a:srgbClr val="1743A6"/>
              </a:gs>
              <a:gs pos="1000">
                <a:srgbClr val="1743A6"/>
              </a:gs>
              <a:gs pos="100000">
                <a:srgbClr val="9116AA"/>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25"/>
          <p:cNvSpPr txBox="1"/>
          <p:nvPr/>
        </p:nvSpPr>
        <p:spPr>
          <a:xfrm>
            <a:off x="900113" y="914400"/>
            <a:ext cx="4090341" cy="72866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743A6"/>
              </a:buClr>
              <a:buSzPts val="4400"/>
              <a:buFont typeface="Times"/>
              <a:buNone/>
            </a:pPr>
            <a:r>
              <a:rPr lang="en-US" sz="4400" b="1">
                <a:solidFill>
                  <a:srgbClr val="1743A6"/>
                </a:solidFill>
                <a:latin typeface="Times"/>
                <a:ea typeface="Times"/>
                <a:cs typeface="Times"/>
                <a:sym typeface="Times"/>
              </a:rPr>
              <a:t>Videos to Share</a:t>
            </a:r>
            <a:endParaRPr sz="4400">
              <a:solidFill>
                <a:srgbClr val="1743A6"/>
              </a:solidFill>
              <a:latin typeface="Times"/>
              <a:ea typeface="Times"/>
              <a:cs typeface="Times"/>
              <a:sym typeface="Times"/>
            </a:endParaRPr>
          </a:p>
        </p:txBody>
      </p:sp>
      <p:sp>
        <p:nvSpPr>
          <p:cNvPr id="266" name="Google Shape;266;p25"/>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7" name="Google Shape;267;p25"/>
          <p:cNvPicPr preferRelativeResize="0"/>
          <p:nvPr/>
        </p:nvPicPr>
        <p:blipFill rotWithShape="1">
          <a:blip r:embed="rId3">
            <a:alphaModFix/>
          </a:blip>
          <a:srcRect/>
          <a:stretch/>
        </p:blipFill>
        <p:spPr>
          <a:xfrm>
            <a:off x="11254923" y="244221"/>
            <a:ext cx="763294" cy="425958"/>
          </a:xfrm>
          <a:prstGeom prst="rect">
            <a:avLst/>
          </a:prstGeom>
          <a:noFill/>
          <a:ln>
            <a:noFill/>
          </a:ln>
        </p:spPr>
      </p:pic>
      <p:sp>
        <p:nvSpPr>
          <p:cNvPr id="268" name="Google Shape;268;p25"/>
          <p:cNvSpPr/>
          <p:nvPr/>
        </p:nvSpPr>
        <p:spPr>
          <a:xfrm>
            <a:off x="8703417" y="3210207"/>
            <a:ext cx="3075944"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25"/>
          <p:cNvSpPr txBox="1"/>
          <p:nvPr/>
        </p:nvSpPr>
        <p:spPr>
          <a:xfrm>
            <a:off x="8701630" y="3384766"/>
            <a:ext cx="3058924" cy="6190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800"/>
              <a:buFont typeface="Arial"/>
              <a:buNone/>
            </a:pPr>
            <a:r>
              <a:rPr lang="en-US" sz="1800" b="1" u="sng">
                <a:solidFill>
                  <a:schemeClr val="hlink"/>
                </a:solidFill>
                <a:latin typeface="Calibri"/>
                <a:ea typeface="Calibri"/>
                <a:cs typeface="Calibri"/>
                <a:sym typeface="Calibri"/>
                <a:hlinkClick r:id="rId4"/>
              </a:rPr>
              <a:t>CTA/NEA UNION VIDEO </a:t>
            </a:r>
            <a:r>
              <a:rPr lang="en-US" sz="1800" b="1">
                <a:solidFill>
                  <a:schemeClr val="accent1"/>
                </a:solidFill>
                <a:latin typeface="Calibri"/>
                <a:ea typeface="Calibri"/>
                <a:cs typeface="Calibri"/>
                <a:sym typeface="Calibri"/>
              </a:rPr>
              <a:t>(0:30)</a:t>
            </a:r>
            <a:endParaRPr sz="1800" b="1" u="sng">
              <a:solidFill>
                <a:schemeClr val="hlink"/>
              </a:solidFill>
              <a:latin typeface="Calibri"/>
              <a:ea typeface="Calibri"/>
              <a:cs typeface="Calibri"/>
              <a:sym typeface="Calibri"/>
              <a:hlinkClick r:id="rId5"/>
            </a:endParaRPr>
          </a:p>
        </p:txBody>
      </p:sp>
      <p:sp>
        <p:nvSpPr>
          <p:cNvPr id="270" name="Google Shape;270;p25"/>
          <p:cNvSpPr/>
          <p:nvPr/>
        </p:nvSpPr>
        <p:spPr>
          <a:xfrm>
            <a:off x="8722224" y="4056349"/>
            <a:ext cx="3075944"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25"/>
          <p:cNvSpPr txBox="1"/>
          <p:nvPr/>
        </p:nvSpPr>
        <p:spPr>
          <a:xfrm>
            <a:off x="8720437" y="4144937"/>
            <a:ext cx="3058924" cy="6614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800"/>
              <a:buFont typeface="Arial"/>
              <a:buNone/>
            </a:pPr>
            <a:r>
              <a:rPr lang="en-US" sz="1800" b="1" u="sng">
                <a:solidFill>
                  <a:schemeClr val="hlink"/>
                </a:solidFill>
                <a:latin typeface="Calibri"/>
                <a:ea typeface="Calibri"/>
                <a:cs typeface="Calibri"/>
                <a:sym typeface="Calibri"/>
                <a:hlinkClick r:id="rId6"/>
              </a:rPr>
              <a:t>CTA WONDERFUL JOB VIDEO</a:t>
            </a:r>
            <a:r>
              <a:rPr lang="en-US" sz="1800" b="1">
                <a:solidFill>
                  <a:schemeClr val="accent1"/>
                </a:solidFill>
                <a:latin typeface="Calibri"/>
                <a:ea typeface="Calibri"/>
                <a:cs typeface="Calibri"/>
                <a:sym typeface="Calibri"/>
              </a:rPr>
              <a:t> (0:31)</a:t>
            </a:r>
            <a:endParaRPr sz="1800" b="1" u="sng">
              <a:solidFill>
                <a:schemeClr val="hlink"/>
              </a:solidFill>
              <a:latin typeface="Calibri"/>
              <a:ea typeface="Calibri"/>
              <a:cs typeface="Calibri"/>
              <a:sym typeface="Calibri"/>
              <a:hlinkClick r:id="rId5"/>
            </a:endParaRPr>
          </a:p>
        </p:txBody>
      </p:sp>
      <p:sp>
        <p:nvSpPr>
          <p:cNvPr id="272" name="Google Shape;272;p25"/>
          <p:cNvSpPr/>
          <p:nvPr/>
        </p:nvSpPr>
        <p:spPr>
          <a:xfrm>
            <a:off x="8741031" y="4902491"/>
            <a:ext cx="3075944"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25"/>
          <p:cNvSpPr txBox="1"/>
          <p:nvPr/>
        </p:nvSpPr>
        <p:spPr>
          <a:xfrm>
            <a:off x="8739244" y="5054748"/>
            <a:ext cx="3058924" cy="6089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800"/>
              <a:buFont typeface="Arial"/>
              <a:buNone/>
            </a:pPr>
            <a:r>
              <a:rPr lang="en-US" sz="1800" b="1" u="sng">
                <a:solidFill>
                  <a:schemeClr val="hlink"/>
                </a:solidFill>
                <a:latin typeface="Calibri"/>
                <a:ea typeface="Calibri"/>
                <a:cs typeface="Calibri"/>
                <a:sym typeface="Calibri"/>
                <a:hlinkClick r:id="rId7"/>
              </a:rPr>
              <a:t>CTA ADVOCACY VIDEO</a:t>
            </a:r>
            <a:r>
              <a:rPr lang="en-US" sz="1800" b="1">
                <a:solidFill>
                  <a:schemeClr val="accent1"/>
                </a:solidFill>
                <a:latin typeface="Calibri"/>
                <a:ea typeface="Calibri"/>
                <a:cs typeface="Calibri"/>
                <a:sym typeface="Calibri"/>
              </a:rPr>
              <a:t> (0:31)</a:t>
            </a:r>
            <a:endParaRPr sz="1800" b="1" u="sng">
              <a:solidFill>
                <a:schemeClr val="hlink"/>
              </a:solidFill>
              <a:latin typeface="Calibri"/>
              <a:ea typeface="Calibri"/>
              <a:cs typeface="Calibri"/>
              <a:sym typeface="Calibri"/>
              <a:hlinkClick r:id="rId5"/>
            </a:endParaRPr>
          </a:p>
        </p:txBody>
      </p:sp>
      <p:sp>
        <p:nvSpPr>
          <p:cNvPr id="274" name="Google Shape;274;p25"/>
          <p:cNvSpPr/>
          <p:nvPr/>
        </p:nvSpPr>
        <p:spPr>
          <a:xfrm>
            <a:off x="8759838" y="5748634"/>
            <a:ext cx="3075944"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25"/>
          <p:cNvSpPr txBox="1"/>
          <p:nvPr/>
        </p:nvSpPr>
        <p:spPr>
          <a:xfrm>
            <a:off x="8758051" y="5833982"/>
            <a:ext cx="3058924" cy="6089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800"/>
              <a:buFont typeface="Arial"/>
              <a:buNone/>
            </a:pPr>
            <a:r>
              <a:rPr lang="en-US" sz="1800" b="1" u="sng">
                <a:solidFill>
                  <a:schemeClr val="hlink"/>
                </a:solidFill>
                <a:latin typeface="Calibri"/>
                <a:ea typeface="Calibri"/>
                <a:cs typeface="Calibri"/>
                <a:sym typeface="Calibri"/>
                <a:hlinkClick r:id="rId8"/>
              </a:rPr>
              <a:t>MEMBER BENEFITS VIDEO</a:t>
            </a:r>
            <a:r>
              <a:rPr lang="en-US" sz="1800" b="1">
                <a:solidFill>
                  <a:schemeClr val="accent1"/>
                </a:solidFill>
                <a:latin typeface="Calibri"/>
                <a:ea typeface="Calibri"/>
                <a:cs typeface="Calibri"/>
                <a:sym typeface="Calibri"/>
              </a:rPr>
              <a:t> (5:10)</a:t>
            </a:r>
            <a:endParaRPr sz="1800" b="1" u="sng">
              <a:solidFill>
                <a:schemeClr val="hlink"/>
              </a:solidFill>
              <a:latin typeface="Calibri"/>
              <a:ea typeface="Calibri"/>
              <a:cs typeface="Calibri"/>
              <a:sym typeface="Calibri"/>
              <a:hlinkClick r:id="rId5"/>
            </a:endParaRPr>
          </a:p>
        </p:txBody>
      </p:sp>
      <p:sp>
        <p:nvSpPr>
          <p:cNvPr id="276" name="Google Shape;276;p25"/>
          <p:cNvSpPr/>
          <p:nvPr/>
        </p:nvSpPr>
        <p:spPr>
          <a:xfrm>
            <a:off x="8684610" y="2364065"/>
            <a:ext cx="3075944"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25"/>
          <p:cNvSpPr txBox="1"/>
          <p:nvPr/>
        </p:nvSpPr>
        <p:spPr>
          <a:xfrm>
            <a:off x="8682823" y="2538623"/>
            <a:ext cx="3058924" cy="47196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800"/>
              <a:buFont typeface="Arial"/>
              <a:buNone/>
            </a:pPr>
            <a:r>
              <a:rPr lang="en-US" sz="1800" b="1" u="sng">
                <a:solidFill>
                  <a:schemeClr val="hlink"/>
                </a:solidFill>
                <a:latin typeface="Calibri"/>
                <a:ea typeface="Calibri"/>
                <a:cs typeface="Calibri"/>
                <a:sym typeface="Calibri"/>
                <a:hlinkClick r:id="rId5"/>
              </a:rPr>
              <a:t>CTA/NEA UNION VIDEO </a:t>
            </a:r>
            <a:r>
              <a:rPr lang="en-US" sz="1800" b="1">
                <a:solidFill>
                  <a:schemeClr val="accent1"/>
                </a:solidFill>
                <a:latin typeface="Calibri"/>
                <a:ea typeface="Calibri"/>
                <a:cs typeface="Calibri"/>
                <a:sym typeface="Calibri"/>
              </a:rPr>
              <a:t>(2:29)</a:t>
            </a:r>
            <a:endParaRPr sz="1800" b="1" u="sng">
              <a:solidFill>
                <a:schemeClr val="hlink"/>
              </a:solidFill>
              <a:latin typeface="Calibri"/>
              <a:ea typeface="Calibri"/>
              <a:cs typeface="Calibri"/>
              <a:sym typeface="Calibri"/>
              <a:hlinkClick r:id="rId5"/>
            </a:endParaRPr>
          </a:p>
        </p:txBody>
      </p:sp>
      <p:pic>
        <p:nvPicPr>
          <p:cNvPr id="278" name="Google Shape;278;p25"/>
          <p:cNvPicPr preferRelativeResize="0"/>
          <p:nvPr/>
        </p:nvPicPr>
        <p:blipFill rotWithShape="1">
          <a:blip r:embed="rId9">
            <a:alphaModFix/>
          </a:blip>
          <a:srcRect/>
          <a:stretch/>
        </p:blipFill>
        <p:spPr>
          <a:xfrm>
            <a:off x="392069" y="2107580"/>
            <a:ext cx="7780365" cy="45385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6"/>
          <p:cNvPicPr preferRelativeResize="0"/>
          <p:nvPr/>
        </p:nvPicPr>
        <p:blipFill rotWithShape="1">
          <a:blip r:embed="rId3">
            <a:alphaModFix/>
          </a:blip>
          <a:srcRect l="5001" r="12499"/>
          <a:stretch/>
        </p:blipFill>
        <p:spPr>
          <a:xfrm>
            <a:off x="0" y="0"/>
            <a:ext cx="12192000" cy="6858000"/>
          </a:xfrm>
          <a:prstGeom prst="rect">
            <a:avLst/>
          </a:prstGeom>
          <a:noFill/>
          <a:ln>
            <a:noFill/>
          </a:ln>
        </p:spPr>
      </p:pic>
      <p:pic>
        <p:nvPicPr>
          <p:cNvPr id="284" name="Google Shape;284;p26"/>
          <p:cNvPicPr preferRelativeResize="0"/>
          <p:nvPr/>
        </p:nvPicPr>
        <p:blipFill rotWithShape="1">
          <a:blip r:embed="rId4">
            <a:alphaModFix/>
          </a:blip>
          <a:srcRect/>
          <a:stretch/>
        </p:blipFill>
        <p:spPr>
          <a:xfrm>
            <a:off x="8258175" y="4454525"/>
            <a:ext cx="3390900" cy="1892300"/>
          </a:xfrm>
          <a:prstGeom prst="rect">
            <a:avLst/>
          </a:prstGeom>
          <a:noFill/>
          <a:ln>
            <a:noFill/>
          </a:ln>
        </p:spPr>
      </p:pic>
      <p:sp>
        <p:nvSpPr>
          <p:cNvPr id="285" name="Google Shape;285;p26"/>
          <p:cNvSpPr/>
          <p:nvPr/>
        </p:nvSpPr>
        <p:spPr>
          <a:xfrm>
            <a:off x="3898900" y="567038"/>
            <a:ext cx="3619500" cy="3860800"/>
          </a:xfrm>
          <a:prstGeom prst="rect">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1743A6"/>
                </a:solidFill>
                <a:latin typeface="Times"/>
                <a:ea typeface="Times"/>
                <a:cs typeface="Times"/>
                <a:sym typeface="Times"/>
              </a:rPr>
              <a:t>Join Us</a:t>
            </a:r>
            <a:endParaRPr/>
          </a:p>
          <a:p>
            <a:pPr marL="0" marR="0" lvl="0" indent="0" algn="ctr" rtl="0">
              <a:spcBef>
                <a:spcPts val="0"/>
              </a:spcBef>
              <a:spcAft>
                <a:spcPts val="0"/>
              </a:spcAft>
              <a:buNone/>
            </a:pPr>
            <a:endParaRPr sz="2400">
              <a:solidFill>
                <a:srgbClr val="262626"/>
              </a:solidFill>
              <a:latin typeface="Calibri"/>
              <a:ea typeface="Calibri"/>
              <a:cs typeface="Calibri"/>
              <a:sym typeface="Calibri"/>
            </a:endParaRPr>
          </a:p>
          <a:p>
            <a:pPr marL="0" marR="0" lvl="0" indent="0" algn="ctr" rtl="0">
              <a:spcBef>
                <a:spcPts val="0"/>
              </a:spcBef>
              <a:spcAft>
                <a:spcPts val="0"/>
              </a:spcAft>
              <a:buNone/>
            </a:pPr>
            <a:r>
              <a:rPr lang="en-US" sz="2800">
                <a:solidFill>
                  <a:srgbClr val="262626"/>
                </a:solidFill>
                <a:latin typeface="Calibri"/>
                <a:ea typeface="Calibri"/>
                <a:cs typeface="Calibri"/>
                <a:sym typeface="Calibri"/>
              </a:rPr>
              <a:t>You can easily join online today. </a:t>
            </a:r>
            <a:endParaRPr/>
          </a:p>
          <a:p>
            <a:pPr marL="0" marR="0" lvl="0" indent="0" algn="ctr" rtl="0">
              <a:spcBef>
                <a:spcPts val="0"/>
              </a:spcBef>
              <a:spcAft>
                <a:spcPts val="0"/>
              </a:spcAft>
              <a:buNone/>
            </a:pPr>
            <a:endParaRPr sz="2400">
              <a:solidFill>
                <a:srgbClr val="262626"/>
              </a:solidFill>
              <a:latin typeface="Sail"/>
              <a:ea typeface="Sail"/>
              <a:cs typeface="Sail"/>
              <a:sym typeface="Sail"/>
            </a:endParaRPr>
          </a:p>
          <a:p>
            <a:pPr marL="0" marR="0" lvl="0" indent="0" algn="ctr" rtl="0">
              <a:spcBef>
                <a:spcPts val="0"/>
              </a:spcBef>
              <a:spcAft>
                <a:spcPts val="0"/>
              </a:spcAft>
              <a:buNone/>
            </a:pPr>
            <a:endParaRPr sz="2400">
              <a:solidFill>
                <a:srgbClr val="262626"/>
              </a:solidFill>
              <a:latin typeface="Sail"/>
              <a:ea typeface="Sail"/>
              <a:cs typeface="Sail"/>
              <a:sym typeface="Sail"/>
            </a:endParaRPr>
          </a:p>
          <a:p>
            <a:pPr marL="0" marR="0" lvl="0" indent="0" algn="ctr" rtl="0">
              <a:spcBef>
                <a:spcPts val="0"/>
              </a:spcBef>
              <a:spcAft>
                <a:spcPts val="0"/>
              </a:spcAft>
              <a:buNone/>
            </a:pPr>
            <a:endParaRPr sz="2400">
              <a:solidFill>
                <a:srgbClr val="262626"/>
              </a:solidFill>
              <a:latin typeface="Sail"/>
              <a:ea typeface="Sail"/>
              <a:cs typeface="Sail"/>
              <a:sym typeface="Sail"/>
            </a:endParaRPr>
          </a:p>
          <a:p>
            <a:pPr marL="0" marR="0" lvl="0" indent="0" algn="ctr" rtl="0">
              <a:spcBef>
                <a:spcPts val="0"/>
              </a:spcBef>
              <a:spcAft>
                <a:spcPts val="0"/>
              </a:spcAft>
              <a:buNone/>
            </a:pPr>
            <a:r>
              <a:rPr lang="en-US" sz="3200" b="1" u="sng">
                <a:solidFill>
                  <a:schemeClr val="hlink"/>
                </a:solidFill>
                <a:latin typeface="Arial Black"/>
                <a:ea typeface="Arial Black"/>
                <a:cs typeface="Arial Black"/>
                <a:sym typeface="Arial Black"/>
                <a:hlinkClick r:id="rId5"/>
              </a:rPr>
              <a:t>cta.org/join</a:t>
            </a:r>
            <a:endParaRPr sz="3200" b="1" u="sng">
              <a:solidFill>
                <a:srgbClr val="1743A6"/>
              </a:solidFill>
              <a:latin typeface="Arial Black"/>
              <a:ea typeface="Arial Black"/>
              <a:cs typeface="Arial Black"/>
              <a:sym typeface="Arial Black"/>
            </a:endParaRPr>
          </a:p>
        </p:txBody>
      </p:sp>
      <p:sp>
        <p:nvSpPr>
          <p:cNvPr id="286" name="Google Shape;286;p26"/>
          <p:cNvSpPr/>
          <p:nvPr/>
        </p:nvSpPr>
        <p:spPr>
          <a:xfrm>
            <a:off x="4272362" y="2903838"/>
            <a:ext cx="2890438"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26"/>
          <p:cNvSpPr txBox="1"/>
          <p:nvPr/>
        </p:nvSpPr>
        <p:spPr>
          <a:xfrm>
            <a:off x="4272362" y="3075754"/>
            <a:ext cx="2890438" cy="45715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743A6"/>
              </a:buClr>
              <a:buSzPts val="1800"/>
              <a:buFont typeface="Arial"/>
              <a:buNone/>
            </a:pPr>
            <a:r>
              <a:rPr lang="en-US" sz="1800" b="1" u="sng">
                <a:solidFill>
                  <a:schemeClr val="hlink"/>
                </a:solidFill>
                <a:latin typeface="Arial Black"/>
                <a:ea typeface="Arial Black"/>
                <a:cs typeface="Arial Black"/>
                <a:sym typeface="Arial Black"/>
                <a:hlinkClick r:id="rId5"/>
              </a:rPr>
              <a:t>JOIN</a:t>
            </a:r>
            <a:endParaRPr sz="1800" b="1">
              <a:solidFill>
                <a:srgbClr val="1743A6"/>
              </a:solidFill>
              <a:latin typeface="Arial Black"/>
              <a:ea typeface="Arial Black"/>
              <a:cs typeface="Arial Black"/>
              <a:sym typeface="Arial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4"/>
          <p:cNvSpPr/>
          <p:nvPr/>
        </p:nvSpPr>
        <p:spPr>
          <a:xfrm>
            <a:off x="0" y="1"/>
            <a:ext cx="12192000" cy="6858000"/>
          </a:xfrm>
          <a:prstGeom prst="rect">
            <a:avLst/>
          </a:prstGeom>
          <a:gradFill>
            <a:gsLst>
              <a:gs pos="0">
                <a:srgbClr val="FFD862"/>
              </a:gs>
              <a:gs pos="1000">
                <a:srgbClr val="FFD862"/>
              </a:gs>
              <a:gs pos="100000">
                <a:srgbClr val="D82C25"/>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14"/>
          <p:cNvSpPr/>
          <p:nvPr/>
        </p:nvSpPr>
        <p:spPr>
          <a:xfrm>
            <a:off x="288638" y="0"/>
            <a:ext cx="11903362" cy="6652481"/>
          </a:xfrm>
          <a:prstGeom prst="rect">
            <a:avLst/>
          </a:prstGeom>
          <a:solidFill>
            <a:srgbClr val="D9F7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9F7FD"/>
              </a:solidFill>
              <a:latin typeface="Calibri"/>
              <a:ea typeface="Calibri"/>
              <a:cs typeface="Calibri"/>
              <a:sym typeface="Calibri"/>
            </a:endParaRPr>
          </a:p>
        </p:txBody>
      </p:sp>
      <p:sp>
        <p:nvSpPr>
          <p:cNvPr id="108" name="Google Shape;108;p14"/>
          <p:cNvSpPr txBox="1">
            <a:spLocks noGrp="1"/>
          </p:cNvSpPr>
          <p:nvPr>
            <p:ph type="title"/>
          </p:nvPr>
        </p:nvSpPr>
        <p:spPr>
          <a:xfrm>
            <a:off x="1116422" y="1110072"/>
            <a:ext cx="824189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43A6"/>
              </a:buClr>
              <a:buSzPts val="4400"/>
              <a:buFont typeface="Times"/>
              <a:buNone/>
            </a:pPr>
            <a:r>
              <a:rPr lang="en-US" b="1">
                <a:solidFill>
                  <a:srgbClr val="1743A6"/>
                </a:solidFill>
                <a:latin typeface="Times"/>
                <a:ea typeface="Times"/>
                <a:cs typeface="Times"/>
                <a:sym typeface="Times"/>
              </a:rPr>
              <a:t>The Beginning of </a:t>
            </a:r>
            <a:br>
              <a:rPr lang="en-US" b="1">
                <a:latin typeface="Times"/>
                <a:ea typeface="Times"/>
                <a:cs typeface="Times"/>
                <a:sym typeface="Times"/>
              </a:rPr>
            </a:br>
            <a:r>
              <a:rPr lang="en-US" b="1">
                <a:solidFill>
                  <a:srgbClr val="1743A6"/>
                </a:solidFill>
                <a:latin typeface="Times"/>
                <a:ea typeface="Times"/>
                <a:cs typeface="Times"/>
                <a:sym typeface="Times"/>
              </a:rPr>
              <a:t>Your Professional Journey…</a:t>
            </a:r>
            <a:endParaRPr/>
          </a:p>
        </p:txBody>
      </p:sp>
      <p:sp>
        <p:nvSpPr>
          <p:cNvPr id="109" name="Google Shape;109;p14"/>
          <p:cNvSpPr txBox="1">
            <a:spLocks noGrp="1"/>
          </p:cNvSpPr>
          <p:nvPr>
            <p:ph idx="1"/>
          </p:nvPr>
        </p:nvSpPr>
        <p:spPr>
          <a:xfrm>
            <a:off x="1110861" y="2514362"/>
            <a:ext cx="10036290" cy="9781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a:latin typeface="Calibri"/>
                <a:ea typeface="Calibri"/>
                <a:cs typeface="Calibri"/>
                <a:sym typeface="Calibri"/>
              </a:rPr>
              <a:t>For nearly 160 years CTA members have advocated for educators and students to ensure every person has access to a free quality public education in California. Our successes include:</a:t>
            </a:r>
            <a:endParaRPr sz="2400" b="1">
              <a:latin typeface="Calibri"/>
              <a:ea typeface="Calibri"/>
              <a:cs typeface="Calibri"/>
              <a:sym typeface="Calibri"/>
            </a:endParaRPr>
          </a:p>
        </p:txBody>
      </p:sp>
      <p:sp>
        <p:nvSpPr>
          <p:cNvPr id="110" name="Google Shape;110;p14"/>
          <p:cNvSpPr txBox="1"/>
          <p:nvPr/>
        </p:nvSpPr>
        <p:spPr>
          <a:xfrm>
            <a:off x="1110860" y="624234"/>
            <a:ext cx="593852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Libre Franklin"/>
                <a:ea typeface="Libre Franklin"/>
                <a:cs typeface="Libre Franklin"/>
                <a:sym typeface="Libre Franklin"/>
              </a:rPr>
              <a:t>YOUR MEMBERSHIP IS</a:t>
            </a:r>
            <a:endParaRPr sz="2400">
              <a:solidFill>
                <a:schemeClr val="dk1"/>
              </a:solidFill>
              <a:latin typeface="Libre Franklin"/>
              <a:ea typeface="Libre Franklin"/>
              <a:cs typeface="Libre Franklin"/>
              <a:sym typeface="Libre Franklin"/>
            </a:endParaRPr>
          </a:p>
        </p:txBody>
      </p:sp>
      <p:sp>
        <p:nvSpPr>
          <p:cNvPr id="111" name="Google Shape;111;p14"/>
          <p:cNvSpPr txBox="1"/>
          <p:nvPr/>
        </p:nvSpPr>
        <p:spPr>
          <a:xfrm>
            <a:off x="1265284" y="5422378"/>
            <a:ext cx="1801585"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Libre Franklin"/>
                <a:ea typeface="Libre Franklin"/>
                <a:cs typeface="Libre Franklin"/>
                <a:sym typeface="Libre Franklin"/>
              </a:rPr>
              <a:t>Access</a:t>
            </a:r>
            <a:r>
              <a:rPr lang="en-US" sz="2000">
                <a:solidFill>
                  <a:schemeClr val="dk1"/>
                </a:solidFill>
                <a:latin typeface="Libre Franklin"/>
                <a:ea typeface="Libre Franklin"/>
                <a:cs typeface="Libre Franklin"/>
                <a:sym typeface="Libre Franklin"/>
              </a:rPr>
              <a:t> to public schools for all students</a:t>
            </a:r>
            <a:endParaRPr sz="2000">
              <a:solidFill>
                <a:schemeClr val="dk1"/>
              </a:solidFill>
              <a:latin typeface="Libre Franklin"/>
              <a:ea typeface="Libre Franklin"/>
              <a:cs typeface="Libre Franklin"/>
              <a:sym typeface="Libre Franklin"/>
            </a:endParaRPr>
          </a:p>
        </p:txBody>
      </p:sp>
      <p:sp>
        <p:nvSpPr>
          <p:cNvPr id="112" name="Google Shape;112;p14"/>
          <p:cNvSpPr txBox="1"/>
          <p:nvPr/>
        </p:nvSpPr>
        <p:spPr>
          <a:xfrm>
            <a:off x="4075162" y="5425992"/>
            <a:ext cx="1764685"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Libre Franklin"/>
                <a:ea typeface="Libre Franklin"/>
                <a:cs typeface="Libre Franklin"/>
                <a:sym typeface="Libre Franklin"/>
              </a:rPr>
              <a:t>Retirement</a:t>
            </a:r>
            <a:r>
              <a:rPr lang="en-US" sz="2000">
                <a:solidFill>
                  <a:schemeClr val="dk1"/>
                </a:solidFill>
                <a:latin typeface="Libre Franklin"/>
                <a:ea typeface="Libre Franklin"/>
                <a:cs typeface="Libre Franklin"/>
                <a:sym typeface="Libre Franklin"/>
              </a:rPr>
              <a:t> with dignity</a:t>
            </a:r>
            <a:endParaRPr sz="2000" b="1">
              <a:solidFill>
                <a:schemeClr val="dk1"/>
              </a:solidFill>
              <a:latin typeface="Libre Franklin"/>
              <a:ea typeface="Libre Franklin"/>
              <a:cs typeface="Libre Franklin"/>
              <a:sym typeface="Libre Franklin"/>
            </a:endParaRPr>
          </a:p>
        </p:txBody>
      </p:sp>
      <p:sp>
        <p:nvSpPr>
          <p:cNvPr id="113" name="Google Shape;113;p14"/>
          <p:cNvSpPr txBox="1"/>
          <p:nvPr/>
        </p:nvSpPr>
        <p:spPr>
          <a:xfrm>
            <a:off x="6746504" y="5422378"/>
            <a:ext cx="2052084"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Libre Franklin"/>
                <a:ea typeface="Libre Franklin"/>
                <a:cs typeface="Libre Franklin"/>
                <a:sym typeface="Libre Franklin"/>
              </a:rPr>
              <a:t>Ending child labor</a:t>
            </a:r>
            <a:r>
              <a:rPr lang="en-US" sz="2000">
                <a:solidFill>
                  <a:schemeClr val="dk1"/>
                </a:solidFill>
                <a:latin typeface="Libre Franklin"/>
                <a:ea typeface="Libre Franklin"/>
                <a:cs typeface="Libre Franklin"/>
                <a:sym typeface="Libre Franklin"/>
              </a:rPr>
              <a:t> in California</a:t>
            </a:r>
            <a:endParaRPr sz="2000" b="1">
              <a:solidFill>
                <a:schemeClr val="dk1"/>
              </a:solidFill>
              <a:latin typeface="Libre Franklin"/>
              <a:ea typeface="Libre Franklin"/>
              <a:cs typeface="Libre Franklin"/>
              <a:sym typeface="Libre Franklin"/>
            </a:endParaRPr>
          </a:p>
        </p:txBody>
      </p:sp>
      <p:sp>
        <p:nvSpPr>
          <p:cNvPr id="114" name="Google Shape;114;p14"/>
          <p:cNvSpPr txBox="1"/>
          <p:nvPr/>
        </p:nvSpPr>
        <p:spPr>
          <a:xfrm>
            <a:off x="9705245" y="5422312"/>
            <a:ext cx="1612027"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Libre Franklin"/>
                <a:ea typeface="Libre Franklin"/>
                <a:cs typeface="Libre Franklin"/>
                <a:sym typeface="Libre Franklin"/>
              </a:rPr>
              <a:t>Preventing pregnancy firings</a:t>
            </a:r>
            <a:endParaRPr/>
          </a:p>
        </p:txBody>
      </p:sp>
      <p:sp>
        <p:nvSpPr>
          <p:cNvPr id="115" name="Google Shape;115;p14"/>
          <p:cNvSpPr txBox="1"/>
          <p:nvPr/>
        </p:nvSpPr>
        <p:spPr>
          <a:xfrm>
            <a:off x="1300086" y="4745735"/>
            <a:ext cx="161792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1743A6"/>
                </a:solidFill>
                <a:latin typeface="Times"/>
                <a:ea typeface="Times"/>
                <a:cs typeface="Times"/>
                <a:sym typeface="Times"/>
              </a:rPr>
              <a:t>1867</a:t>
            </a:r>
            <a:endParaRPr sz="4400">
              <a:solidFill>
                <a:srgbClr val="1743A6"/>
              </a:solidFill>
              <a:latin typeface="Times"/>
              <a:ea typeface="Times"/>
              <a:cs typeface="Times"/>
              <a:sym typeface="Times"/>
            </a:endParaRPr>
          </a:p>
        </p:txBody>
      </p:sp>
      <p:sp>
        <p:nvSpPr>
          <p:cNvPr id="116" name="Google Shape;116;p14"/>
          <p:cNvSpPr txBox="1"/>
          <p:nvPr/>
        </p:nvSpPr>
        <p:spPr>
          <a:xfrm>
            <a:off x="4094044" y="4758725"/>
            <a:ext cx="161792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1743A6"/>
                </a:solidFill>
                <a:latin typeface="Times"/>
                <a:ea typeface="Times"/>
                <a:cs typeface="Times"/>
                <a:sym typeface="Times"/>
              </a:rPr>
              <a:t>1913</a:t>
            </a:r>
            <a:endParaRPr sz="4400">
              <a:solidFill>
                <a:srgbClr val="1743A6"/>
              </a:solidFill>
              <a:latin typeface="Times"/>
              <a:ea typeface="Times"/>
              <a:cs typeface="Times"/>
              <a:sym typeface="Times"/>
            </a:endParaRPr>
          </a:p>
        </p:txBody>
      </p:sp>
      <p:sp>
        <p:nvSpPr>
          <p:cNvPr id="117" name="Google Shape;117;p14"/>
          <p:cNvSpPr txBox="1"/>
          <p:nvPr/>
        </p:nvSpPr>
        <p:spPr>
          <a:xfrm>
            <a:off x="6777461" y="4745735"/>
            <a:ext cx="161792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1743A6"/>
                </a:solidFill>
                <a:latin typeface="Times"/>
                <a:ea typeface="Times"/>
                <a:cs typeface="Times"/>
                <a:sym typeface="Times"/>
              </a:rPr>
              <a:t>1915</a:t>
            </a:r>
            <a:endParaRPr sz="4400">
              <a:solidFill>
                <a:srgbClr val="1743A6"/>
              </a:solidFill>
              <a:latin typeface="Times"/>
              <a:ea typeface="Times"/>
              <a:cs typeface="Times"/>
              <a:sym typeface="Times"/>
            </a:endParaRPr>
          </a:p>
        </p:txBody>
      </p:sp>
      <p:sp>
        <p:nvSpPr>
          <p:cNvPr id="118" name="Google Shape;118;p14"/>
          <p:cNvSpPr txBox="1"/>
          <p:nvPr/>
        </p:nvSpPr>
        <p:spPr>
          <a:xfrm>
            <a:off x="9624584" y="4758724"/>
            <a:ext cx="161792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1743A6"/>
                </a:solidFill>
                <a:latin typeface="Times"/>
                <a:ea typeface="Times"/>
                <a:cs typeface="Times"/>
                <a:sym typeface="Times"/>
              </a:rPr>
              <a:t>1927</a:t>
            </a:r>
            <a:endParaRPr sz="4400">
              <a:solidFill>
                <a:srgbClr val="1743A6"/>
              </a:solidFill>
              <a:latin typeface="Times"/>
              <a:ea typeface="Times"/>
              <a:cs typeface="Times"/>
              <a:sym typeface="Times"/>
            </a:endParaRPr>
          </a:p>
        </p:txBody>
      </p:sp>
      <p:pic>
        <p:nvPicPr>
          <p:cNvPr id="119" name="Google Shape;119;p14"/>
          <p:cNvPicPr preferRelativeResize="0"/>
          <p:nvPr/>
        </p:nvPicPr>
        <p:blipFill rotWithShape="1">
          <a:blip r:embed="rId3">
            <a:alphaModFix/>
          </a:blip>
          <a:srcRect/>
          <a:stretch/>
        </p:blipFill>
        <p:spPr>
          <a:xfrm>
            <a:off x="10018781" y="3650854"/>
            <a:ext cx="492477" cy="1094881"/>
          </a:xfrm>
          <a:prstGeom prst="rect">
            <a:avLst/>
          </a:prstGeom>
          <a:noFill/>
          <a:ln>
            <a:noFill/>
          </a:ln>
        </p:spPr>
      </p:pic>
      <p:pic>
        <p:nvPicPr>
          <p:cNvPr id="120" name="Google Shape;120;p14"/>
          <p:cNvPicPr preferRelativeResize="0"/>
          <p:nvPr/>
        </p:nvPicPr>
        <p:blipFill rotWithShape="1">
          <a:blip r:embed="rId4">
            <a:alphaModFix/>
          </a:blip>
          <a:srcRect/>
          <a:stretch/>
        </p:blipFill>
        <p:spPr>
          <a:xfrm>
            <a:off x="6889457" y="3935946"/>
            <a:ext cx="1028700" cy="774700"/>
          </a:xfrm>
          <a:prstGeom prst="rect">
            <a:avLst/>
          </a:prstGeom>
          <a:noFill/>
          <a:ln>
            <a:noFill/>
          </a:ln>
        </p:spPr>
      </p:pic>
      <p:pic>
        <p:nvPicPr>
          <p:cNvPr id="121" name="Google Shape;121;p14"/>
          <p:cNvPicPr preferRelativeResize="0"/>
          <p:nvPr/>
        </p:nvPicPr>
        <p:blipFill rotWithShape="1">
          <a:blip r:embed="rId5">
            <a:alphaModFix/>
          </a:blip>
          <a:srcRect/>
          <a:stretch/>
        </p:blipFill>
        <p:spPr>
          <a:xfrm>
            <a:off x="4175867" y="3767540"/>
            <a:ext cx="978195" cy="978195"/>
          </a:xfrm>
          <a:prstGeom prst="rect">
            <a:avLst/>
          </a:prstGeom>
          <a:noFill/>
          <a:ln>
            <a:noFill/>
          </a:ln>
        </p:spPr>
      </p:pic>
      <p:pic>
        <p:nvPicPr>
          <p:cNvPr id="122" name="Google Shape;122;p14"/>
          <p:cNvPicPr preferRelativeResize="0"/>
          <p:nvPr/>
        </p:nvPicPr>
        <p:blipFill rotWithShape="1">
          <a:blip r:embed="rId6">
            <a:alphaModFix/>
          </a:blip>
          <a:srcRect/>
          <a:stretch/>
        </p:blipFill>
        <p:spPr>
          <a:xfrm>
            <a:off x="1518571" y="3847529"/>
            <a:ext cx="921901" cy="907268"/>
          </a:xfrm>
          <a:prstGeom prst="rect">
            <a:avLst/>
          </a:prstGeom>
          <a:noFill/>
          <a:ln>
            <a:noFill/>
          </a:ln>
        </p:spPr>
      </p:pic>
      <p:sp>
        <p:nvSpPr>
          <p:cNvPr id="123" name="Google Shape;123;p14"/>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 name="Google Shape;124;p14"/>
          <p:cNvPicPr preferRelativeResize="0"/>
          <p:nvPr/>
        </p:nvPicPr>
        <p:blipFill rotWithShape="1">
          <a:blip r:embed="rId7">
            <a:alphaModFix/>
          </a:blip>
          <a:srcRect/>
          <a:stretch/>
        </p:blipFill>
        <p:spPr>
          <a:xfrm>
            <a:off x="11254923" y="244221"/>
            <a:ext cx="763294" cy="4259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 calcmode="lin" valueType="num">
                                      <p:cBhvr additive="base">
                                        <p:cTn id="10" dur="500"/>
                                        <p:tgtEl>
                                          <p:spTgt spid="11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500"/>
                                        <p:tgtEl>
                                          <p:spTgt spid="1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1"/>
                                        </p:tgtEl>
                                        <p:attrNameLst>
                                          <p:attrName>style.visibility</p:attrName>
                                        </p:attrNameLst>
                                      </p:cBhvr>
                                      <p:to>
                                        <p:strVal val="visible"/>
                                      </p:to>
                                    </p:set>
                                    <p:anim calcmode="lin" valueType="num">
                                      <p:cBhvr additive="base">
                                        <p:cTn id="18" dur="500"/>
                                        <p:tgtEl>
                                          <p:spTgt spid="121"/>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additive="base">
                                        <p:cTn id="21" dur="500"/>
                                        <p:tgtEl>
                                          <p:spTgt spid="11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cBhvr additive="base">
                                        <p:cTn id="24" dur="500"/>
                                        <p:tgtEl>
                                          <p:spTgt spid="1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0"/>
                                        </p:tgtEl>
                                        <p:attrNameLst>
                                          <p:attrName>style.visibility</p:attrName>
                                        </p:attrNameLst>
                                      </p:cBhvr>
                                      <p:to>
                                        <p:strVal val="visible"/>
                                      </p:to>
                                    </p:set>
                                    <p:anim calcmode="lin" valueType="num">
                                      <p:cBhvr additive="base">
                                        <p:cTn id="29" dur="500"/>
                                        <p:tgtEl>
                                          <p:spTgt spid="120"/>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500"/>
                                        <p:tgtEl>
                                          <p:spTgt spid="11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3"/>
                                        </p:tgtEl>
                                        <p:attrNameLst>
                                          <p:attrName>style.visibility</p:attrName>
                                        </p:attrNameLst>
                                      </p:cBhvr>
                                      <p:to>
                                        <p:strVal val="visible"/>
                                      </p:to>
                                    </p:set>
                                    <p:anim calcmode="lin" valueType="num">
                                      <p:cBhvr additive="base">
                                        <p:cTn id="35" dur="500"/>
                                        <p:tgtEl>
                                          <p:spTgt spid="1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9"/>
                                        </p:tgtEl>
                                        <p:attrNameLst>
                                          <p:attrName>style.visibility</p:attrName>
                                        </p:attrNameLst>
                                      </p:cBhvr>
                                      <p:to>
                                        <p:strVal val="visible"/>
                                      </p:to>
                                    </p:set>
                                    <p:anim calcmode="lin" valueType="num">
                                      <p:cBhvr additive="base">
                                        <p:cTn id="40" dur="500"/>
                                        <p:tgtEl>
                                          <p:spTgt spid="119"/>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8"/>
                                        </p:tgtEl>
                                        <p:attrNameLst>
                                          <p:attrName>style.visibility</p:attrName>
                                        </p:attrNameLst>
                                      </p:cBhvr>
                                      <p:to>
                                        <p:strVal val="visible"/>
                                      </p:to>
                                    </p:set>
                                    <p:anim calcmode="lin" valueType="num">
                                      <p:cBhvr additive="base">
                                        <p:cTn id="43" dur="500"/>
                                        <p:tgtEl>
                                          <p:spTgt spid="118"/>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14"/>
                                        </p:tgtEl>
                                        <p:attrNameLst>
                                          <p:attrName>style.visibility</p:attrName>
                                        </p:attrNameLst>
                                      </p:cBhvr>
                                      <p:to>
                                        <p:strVal val="visible"/>
                                      </p:to>
                                    </p:set>
                                    <p:anim calcmode="lin" valueType="num">
                                      <p:cBhvr additive="base">
                                        <p:cTn id="46" dur="500"/>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5"/>
          <p:cNvSpPr/>
          <p:nvPr/>
        </p:nvSpPr>
        <p:spPr>
          <a:xfrm>
            <a:off x="0" y="1"/>
            <a:ext cx="12192000" cy="6858000"/>
          </a:xfrm>
          <a:prstGeom prst="rect">
            <a:avLst/>
          </a:prstGeom>
          <a:gradFill>
            <a:gsLst>
              <a:gs pos="0">
                <a:srgbClr val="D82C25"/>
              </a:gs>
              <a:gs pos="1000">
                <a:srgbClr val="D82C25"/>
              </a:gs>
              <a:gs pos="100000">
                <a:srgbClr val="9116AA"/>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15"/>
          <p:cNvSpPr/>
          <p:nvPr/>
        </p:nvSpPr>
        <p:spPr>
          <a:xfrm>
            <a:off x="288638" y="0"/>
            <a:ext cx="11903362" cy="6652481"/>
          </a:xfrm>
          <a:prstGeom prst="rect">
            <a:avLst/>
          </a:prstGeom>
          <a:solidFill>
            <a:srgbClr val="D9F7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9F7FD"/>
              </a:solidFill>
              <a:highlight>
                <a:srgbClr val="FFE699"/>
              </a:highlight>
              <a:latin typeface="Calibri"/>
              <a:ea typeface="Calibri"/>
              <a:cs typeface="Calibri"/>
              <a:sym typeface="Calibri"/>
            </a:endParaRPr>
          </a:p>
        </p:txBody>
      </p:sp>
      <p:sp>
        <p:nvSpPr>
          <p:cNvPr id="131" name="Google Shape;131;p15"/>
          <p:cNvSpPr txBox="1">
            <a:spLocks noGrp="1"/>
          </p:cNvSpPr>
          <p:nvPr>
            <p:ph idx="1"/>
          </p:nvPr>
        </p:nvSpPr>
        <p:spPr>
          <a:xfrm>
            <a:off x="838199" y="621967"/>
            <a:ext cx="10069157" cy="106872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743A6"/>
              </a:buClr>
              <a:buSzPts val="4400"/>
              <a:buNone/>
            </a:pPr>
            <a:r>
              <a:rPr lang="en-US" sz="4400" b="1">
                <a:solidFill>
                  <a:srgbClr val="1743A6"/>
                </a:solidFill>
                <a:latin typeface="Times"/>
                <a:ea typeface="Times"/>
                <a:cs typeface="Times"/>
                <a:sym typeface="Times"/>
              </a:rPr>
              <a:t>Your Journey Will Become Your Legacy </a:t>
            </a:r>
            <a:endParaRPr sz="2000">
              <a:solidFill>
                <a:srgbClr val="1743A6"/>
              </a:solidFill>
              <a:latin typeface="Times"/>
              <a:ea typeface="Times"/>
              <a:cs typeface="Times"/>
              <a:sym typeface="Times"/>
            </a:endParaRPr>
          </a:p>
        </p:txBody>
      </p:sp>
      <p:sp>
        <p:nvSpPr>
          <p:cNvPr id="132" name="Google Shape;132;p15"/>
          <p:cNvSpPr txBox="1"/>
          <p:nvPr/>
        </p:nvSpPr>
        <p:spPr>
          <a:xfrm>
            <a:off x="2381693" y="5312702"/>
            <a:ext cx="3581785"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CTA led the fight to pass the </a:t>
            </a:r>
            <a:r>
              <a:rPr lang="en-US" sz="1800" b="1">
                <a:solidFill>
                  <a:schemeClr val="dk1"/>
                </a:solidFill>
                <a:latin typeface="Calibri"/>
                <a:ea typeface="Calibri"/>
                <a:cs typeface="Calibri"/>
                <a:sym typeface="Calibri"/>
              </a:rPr>
              <a:t>Prop. 30</a:t>
            </a:r>
            <a:r>
              <a:rPr lang="en-US" sz="1800">
                <a:solidFill>
                  <a:schemeClr val="dk1"/>
                </a:solidFill>
                <a:latin typeface="Calibri"/>
                <a:ea typeface="Calibri"/>
                <a:cs typeface="Calibri"/>
                <a:sym typeface="Calibri"/>
              </a:rPr>
              <a:t>, generating $42 billion for public schools and local services over seven years.</a:t>
            </a:r>
            <a:endParaRPr/>
          </a:p>
        </p:txBody>
      </p:sp>
      <p:sp>
        <p:nvSpPr>
          <p:cNvPr id="133" name="Google Shape;133;p15"/>
          <p:cNvSpPr txBox="1"/>
          <p:nvPr/>
        </p:nvSpPr>
        <p:spPr>
          <a:xfrm>
            <a:off x="8307904" y="5312702"/>
            <a:ext cx="3045895"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Supporting the nationwide </a:t>
            </a:r>
            <a:r>
              <a:rPr lang="en-US" sz="1800" b="1">
                <a:solidFill>
                  <a:schemeClr val="dk1"/>
                </a:solidFill>
                <a:latin typeface="Calibri"/>
                <a:ea typeface="Calibri"/>
                <a:cs typeface="Calibri"/>
                <a:sym typeface="Calibri"/>
              </a:rPr>
              <a:t>#Red4Ed Movement </a:t>
            </a:r>
            <a:r>
              <a:rPr lang="en-US" sz="1800">
                <a:solidFill>
                  <a:schemeClr val="dk1"/>
                </a:solidFill>
                <a:latin typeface="Calibri"/>
                <a:ea typeface="Calibri"/>
                <a:cs typeface="Calibri"/>
                <a:sym typeface="Calibri"/>
              </a:rPr>
              <a:t>and the fight for fundamental services for our public schools</a:t>
            </a:r>
            <a:endParaRPr/>
          </a:p>
        </p:txBody>
      </p:sp>
      <p:sp>
        <p:nvSpPr>
          <p:cNvPr id="134" name="Google Shape;134;p15"/>
          <p:cNvSpPr txBox="1"/>
          <p:nvPr/>
        </p:nvSpPr>
        <p:spPr>
          <a:xfrm>
            <a:off x="838201" y="5217969"/>
            <a:ext cx="161792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1743A6"/>
                </a:solidFill>
                <a:latin typeface="Times"/>
                <a:ea typeface="Times"/>
                <a:cs typeface="Times"/>
                <a:sym typeface="Times"/>
              </a:rPr>
              <a:t>2012</a:t>
            </a:r>
            <a:endParaRPr sz="4400">
              <a:solidFill>
                <a:srgbClr val="1743A6"/>
              </a:solidFill>
              <a:latin typeface="Times"/>
              <a:ea typeface="Times"/>
              <a:cs typeface="Times"/>
              <a:sym typeface="Times"/>
            </a:endParaRPr>
          </a:p>
        </p:txBody>
      </p:sp>
      <p:sp>
        <p:nvSpPr>
          <p:cNvPr id="135" name="Google Shape;135;p15"/>
          <p:cNvSpPr txBox="1"/>
          <p:nvPr/>
        </p:nvSpPr>
        <p:spPr>
          <a:xfrm>
            <a:off x="6689983" y="5217968"/>
            <a:ext cx="161792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1743A6"/>
                </a:solidFill>
                <a:latin typeface="Times"/>
                <a:ea typeface="Times"/>
                <a:cs typeface="Times"/>
                <a:sym typeface="Times"/>
              </a:rPr>
              <a:t>2017</a:t>
            </a:r>
            <a:endParaRPr sz="4400">
              <a:solidFill>
                <a:srgbClr val="1743A6"/>
              </a:solidFill>
              <a:latin typeface="Times"/>
              <a:ea typeface="Times"/>
              <a:cs typeface="Times"/>
              <a:sym typeface="Times"/>
            </a:endParaRPr>
          </a:p>
        </p:txBody>
      </p:sp>
      <p:pic>
        <p:nvPicPr>
          <p:cNvPr id="136" name="Google Shape;136;p15" descr="A group of people standing in front of a building&#10;&#10;Description automatically generated"/>
          <p:cNvPicPr preferRelativeResize="0"/>
          <p:nvPr/>
        </p:nvPicPr>
        <p:blipFill rotWithShape="1">
          <a:blip r:embed="rId3">
            <a:alphaModFix/>
          </a:blip>
          <a:srcRect t="41384" b="16875"/>
          <a:stretch/>
        </p:blipFill>
        <p:spPr>
          <a:xfrm>
            <a:off x="6762195" y="2643187"/>
            <a:ext cx="4541044" cy="2527413"/>
          </a:xfrm>
          <a:prstGeom prst="rect">
            <a:avLst/>
          </a:prstGeom>
          <a:noFill/>
          <a:ln>
            <a:noFill/>
          </a:ln>
        </p:spPr>
      </p:pic>
      <p:sp>
        <p:nvSpPr>
          <p:cNvPr id="137" name="Google Shape;137;p15"/>
          <p:cNvSpPr txBox="1"/>
          <p:nvPr/>
        </p:nvSpPr>
        <p:spPr>
          <a:xfrm>
            <a:off x="838198" y="1437351"/>
            <a:ext cx="10515601" cy="8225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What part will you play in our progress toward greater equity, access and fairness for all California’s students?!</a:t>
            </a:r>
            <a:endParaRPr/>
          </a:p>
          <a:p>
            <a:pPr marL="0" marR="0" lvl="0" indent="0" algn="l" rtl="0">
              <a:lnSpc>
                <a:spcPct val="10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
        <p:nvSpPr>
          <p:cNvPr id="138" name="Google Shape;138;p15"/>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9" name="Google Shape;139;p15"/>
          <p:cNvPicPr preferRelativeResize="0"/>
          <p:nvPr/>
        </p:nvPicPr>
        <p:blipFill rotWithShape="1">
          <a:blip r:embed="rId4">
            <a:alphaModFix/>
          </a:blip>
          <a:srcRect/>
          <a:stretch/>
        </p:blipFill>
        <p:spPr>
          <a:xfrm>
            <a:off x="11254923" y="244221"/>
            <a:ext cx="763294" cy="425958"/>
          </a:xfrm>
          <a:prstGeom prst="rect">
            <a:avLst/>
          </a:prstGeom>
          <a:noFill/>
          <a:ln>
            <a:noFill/>
          </a:ln>
        </p:spPr>
      </p:pic>
      <p:pic>
        <p:nvPicPr>
          <p:cNvPr id="140" name="Google Shape;140;p15" descr="A group of people standing in front of a building&#10;&#10;Description automatically generated"/>
          <p:cNvPicPr preferRelativeResize="0"/>
          <p:nvPr/>
        </p:nvPicPr>
        <p:blipFill rotWithShape="1">
          <a:blip r:embed="rId5">
            <a:alphaModFix/>
          </a:blip>
          <a:srcRect t="17892" b="18626"/>
          <a:stretch/>
        </p:blipFill>
        <p:spPr>
          <a:xfrm>
            <a:off x="894860" y="2643186"/>
            <a:ext cx="5280264" cy="25139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500"/>
                                        <p:tgtEl>
                                          <p:spTgt spid="13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p:tgtEl>
                                          <p:spTgt spid="132"/>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500"/>
                                        <p:tgtEl>
                                          <p:spTgt spid="136"/>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5"/>
                                        </p:tgtEl>
                                        <p:attrNameLst>
                                          <p:attrName>style.visibility</p:attrName>
                                        </p:attrNameLst>
                                      </p:cBhvr>
                                      <p:to>
                                        <p:strVal val="visible"/>
                                      </p:to>
                                    </p:set>
                                    <p:anim calcmode="lin" valueType="num">
                                      <p:cBhvr additive="base">
                                        <p:cTn id="18" dur="500"/>
                                        <p:tgtEl>
                                          <p:spTgt spid="135"/>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3"/>
                                        </p:tgtEl>
                                        <p:attrNameLst>
                                          <p:attrName>style.visibility</p:attrName>
                                        </p:attrNameLst>
                                      </p:cBhvr>
                                      <p:to>
                                        <p:strVal val="visible"/>
                                      </p:to>
                                    </p:set>
                                    <p:anim calcmode="lin" valueType="num">
                                      <p:cBhvr additive="base">
                                        <p:cTn id="21" dur="500"/>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6"/>
          <p:cNvSpPr/>
          <p:nvPr/>
        </p:nvSpPr>
        <p:spPr>
          <a:xfrm>
            <a:off x="0" y="1"/>
            <a:ext cx="12192000" cy="6858000"/>
          </a:xfrm>
          <a:prstGeom prst="rect">
            <a:avLst/>
          </a:prstGeom>
          <a:gradFill>
            <a:gsLst>
              <a:gs pos="0">
                <a:srgbClr val="9116AA"/>
              </a:gs>
              <a:gs pos="1000">
                <a:srgbClr val="9116AA"/>
              </a:gs>
              <a:gs pos="100000">
                <a:srgbClr val="1743A6"/>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16"/>
          <p:cNvSpPr/>
          <p:nvPr/>
        </p:nvSpPr>
        <p:spPr>
          <a:xfrm>
            <a:off x="288638" y="0"/>
            <a:ext cx="11903362" cy="6652481"/>
          </a:xfrm>
          <a:prstGeom prst="rect">
            <a:avLst/>
          </a:prstGeom>
          <a:solidFill>
            <a:srgbClr val="D9F7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9F7FD"/>
              </a:solidFill>
              <a:latin typeface="Calibri"/>
              <a:ea typeface="Calibri"/>
              <a:cs typeface="Calibri"/>
              <a:sym typeface="Calibri"/>
            </a:endParaRPr>
          </a:p>
        </p:txBody>
      </p:sp>
      <p:pic>
        <p:nvPicPr>
          <p:cNvPr id="147" name="Google Shape;147;p16"/>
          <p:cNvPicPr preferRelativeResize="0"/>
          <p:nvPr/>
        </p:nvPicPr>
        <p:blipFill rotWithShape="1">
          <a:blip r:embed="rId3">
            <a:alphaModFix/>
          </a:blip>
          <a:srcRect l="4040" r="8034"/>
          <a:stretch/>
        </p:blipFill>
        <p:spPr>
          <a:xfrm>
            <a:off x="5972176" y="0"/>
            <a:ext cx="6219824" cy="6654800"/>
          </a:xfrm>
          <a:prstGeom prst="rect">
            <a:avLst/>
          </a:prstGeom>
          <a:noFill/>
          <a:ln>
            <a:noFill/>
          </a:ln>
        </p:spPr>
      </p:pic>
      <p:sp>
        <p:nvSpPr>
          <p:cNvPr id="148" name="Google Shape;148;p16"/>
          <p:cNvSpPr txBox="1">
            <a:spLocks noGrp="1"/>
          </p:cNvSpPr>
          <p:nvPr>
            <p:ph type="title"/>
          </p:nvPr>
        </p:nvSpPr>
        <p:spPr>
          <a:xfrm>
            <a:off x="1271588" y="770218"/>
            <a:ext cx="4014787" cy="16563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43A6"/>
              </a:buClr>
              <a:buSzPts val="4400"/>
              <a:buFont typeface="Times"/>
              <a:buNone/>
            </a:pPr>
            <a:r>
              <a:rPr lang="en-US" b="1">
                <a:solidFill>
                  <a:srgbClr val="1743A6"/>
                </a:solidFill>
                <a:latin typeface="Times"/>
                <a:ea typeface="Times"/>
                <a:cs typeface="Times"/>
                <a:sym typeface="Times"/>
              </a:rPr>
              <a:t>Strengthening </a:t>
            </a:r>
            <a:br>
              <a:rPr lang="en-US" b="1">
                <a:solidFill>
                  <a:srgbClr val="1743A6"/>
                </a:solidFill>
                <a:latin typeface="Times"/>
                <a:ea typeface="Times"/>
                <a:cs typeface="Times"/>
                <a:sym typeface="Times"/>
              </a:rPr>
            </a:br>
            <a:r>
              <a:rPr lang="en-US" b="1">
                <a:solidFill>
                  <a:srgbClr val="1743A6"/>
                </a:solidFill>
                <a:latin typeface="Times"/>
                <a:ea typeface="Times"/>
                <a:cs typeface="Times"/>
                <a:sym typeface="Times"/>
              </a:rPr>
              <a:t>Our Collective Power</a:t>
            </a:r>
            <a:endParaRPr>
              <a:solidFill>
                <a:srgbClr val="1743A6"/>
              </a:solidFill>
              <a:latin typeface="Times"/>
              <a:ea typeface="Times"/>
              <a:cs typeface="Times"/>
              <a:sym typeface="Times"/>
            </a:endParaRPr>
          </a:p>
        </p:txBody>
      </p:sp>
      <p:sp>
        <p:nvSpPr>
          <p:cNvPr id="149" name="Google Shape;149;p16"/>
          <p:cNvSpPr txBox="1">
            <a:spLocks noGrp="1"/>
          </p:cNvSpPr>
          <p:nvPr>
            <p:ph idx="1"/>
          </p:nvPr>
        </p:nvSpPr>
        <p:spPr>
          <a:xfrm>
            <a:off x="1271588" y="2583687"/>
            <a:ext cx="4493108" cy="33723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a:t>We believe that highly-skilled professionals should have a voice in their workplace. After all, a good working environment is a good learning environment.</a:t>
            </a:r>
            <a:endParaRPr/>
          </a:p>
          <a:p>
            <a:pPr marL="0" lvl="0" indent="0" algn="l" rtl="0">
              <a:lnSpc>
                <a:spcPct val="100000"/>
              </a:lnSpc>
              <a:spcBef>
                <a:spcPts val="1000"/>
              </a:spcBef>
              <a:spcAft>
                <a:spcPts val="0"/>
              </a:spcAft>
              <a:buClr>
                <a:schemeClr val="dk1"/>
              </a:buClr>
              <a:buSzPts val="2400"/>
              <a:buNone/>
            </a:pPr>
            <a:r>
              <a:rPr lang="en-US" sz="2400"/>
              <a:t>CTA supports your local leaders to negotiate fair wages and healthcare benefits for all members.</a:t>
            </a:r>
            <a:endParaRPr/>
          </a:p>
        </p:txBody>
      </p:sp>
      <p:sp>
        <p:nvSpPr>
          <p:cNvPr id="150" name="Google Shape;150;p16"/>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1" name="Google Shape;151;p16"/>
          <p:cNvPicPr preferRelativeResize="0"/>
          <p:nvPr/>
        </p:nvPicPr>
        <p:blipFill rotWithShape="1">
          <a:blip r:embed="rId4">
            <a:alphaModFix/>
          </a:blip>
          <a:srcRect/>
          <a:stretch/>
        </p:blipFill>
        <p:spPr>
          <a:xfrm>
            <a:off x="11254923" y="244221"/>
            <a:ext cx="763294" cy="4259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7" descr="A group of people posing for the camera&#10;&#10;Description automatically generated"/>
          <p:cNvPicPr preferRelativeResize="0"/>
          <p:nvPr/>
        </p:nvPicPr>
        <p:blipFill rotWithShape="1">
          <a:blip r:embed="rId3">
            <a:alphaModFix/>
          </a:blip>
          <a:srcRect t="5385" b="10514"/>
          <a:stretch/>
        </p:blipFill>
        <p:spPr>
          <a:xfrm>
            <a:off x="-12119" y="-2"/>
            <a:ext cx="12204119" cy="6831812"/>
          </a:xfrm>
          <a:prstGeom prst="rect">
            <a:avLst/>
          </a:prstGeom>
          <a:noFill/>
          <a:ln>
            <a:noFill/>
          </a:ln>
        </p:spPr>
      </p:pic>
      <p:sp>
        <p:nvSpPr>
          <p:cNvPr id="157" name="Google Shape;157;p17"/>
          <p:cNvSpPr/>
          <p:nvPr/>
        </p:nvSpPr>
        <p:spPr>
          <a:xfrm>
            <a:off x="0" y="385762"/>
            <a:ext cx="12191999" cy="6472238"/>
          </a:xfrm>
          <a:prstGeom prst="rect">
            <a:avLst/>
          </a:prstGeom>
          <a:gradFill>
            <a:gsLst>
              <a:gs pos="0">
                <a:srgbClr val="FFFFFF">
                  <a:alpha val="0"/>
                </a:srgbClr>
              </a:gs>
              <a:gs pos="1000">
                <a:srgbClr val="FFFFFF">
                  <a:alpha val="0"/>
                </a:srgbClr>
              </a:gs>
              <a:gs pos="61000">
                <a:srgbClr val="000000">
                  <a:alpha val="71764"/>
                </a:srgbClr>
              </a:gs>
              <a:gs pos="100000">
                <a:srgbClr val="000000">
                  <a:alpha val="7176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17"/>
          <p:cNvSpPr txBox="1">
            <a:spLocks noGrp="1"/>
          </p:cNvSpPr>
          <p:nvPr>
            <p:ph type="title"/>
          </p:nvPr>
        </p:nvSpPr>
        <p:spPr>
          <a:xfrm>
            <a:off x="900113" y="3210242"/>
            <a:ext cx="10515600" cy="7286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E699"/>
              </a:buClr>
              <a:buSzPts val="4400"/>
              <a:buFont typeface="Times"/>
              <a:buNone/>
            </a:pPr>
            <a:r>
              <a:rPr lang="en-US" b="1">
                <a:solidFill>
                  <a:srgbClr val="FFE699"/>
                </a:solidFill>
                <a:latin typeface="Times"/>
                <a:ea typeface="Times"/>
                <a:cs typeface="Times"/>
                <a:sym typeface="Times"/>
              </a:rPr>
              <a:t>Professional Growth Opportunities</a:t>
            </a:r>
            <a:endParaRPr>
              <a:solidFill>
                <a:srgbClr val="FFE699"/>
              </a:solidFill>
              <a:latin typeface="Times"/>
              <a:ea typeface="Times"/>
              <a:cs typeface="Times"/>
              <a:sym typeface="Times"/>
            </a:endParaRPr>
          </a:p>
        </p:txBody>
      </p:sp>
      <p:sp>
        <p:nvSpPr>
          <p:cNvPr id="159" name="Google Shape;159;p17"/>
          <p:cNvSpPr txBox="1">
            <a:spLocks noGrp="1"/>
          </p:cNvSpPr>
          <p:nvPr>
            <p:ph idx="1"/>
          </p:nvPr>
        </p:nvSpPr>
        <p:spPr>
          <a:xfrm>
            <a:off x="868017" y="3835886"/>
            <a:ext cx="10515600" cy="28432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US" sz="2400">
                <a:solidFill>
                  <a:schemeClr val="lt1"/>
                </a:solidFill>
              </a:rPr>
              <a:t>Improve your professional skills at the </a:t>
            </a:r>
            <a:r>
              <a:rPr lang="en-US" sz="2400" b="1">
                <a:solidFill>
                  <a:schemeClr val="lt1"/>
                </a:solidFill>
              </a:rPr>
              <a:t>New Educator Weekends</a:t>
            </a:r>
            <a:r>
              <a:rPr lang="en-US" sz="2400">
                <a:solidFill>
                  <a:schemeClr val="lt1"/>
                </a:solidFill>
              </a:rPr>
              <a:t>, </a:t>
            </a:r>
            <a:r>
              <a:rPr lang="en-US" sz="2400" b="1">
                <a:solidFill>
                  <a:schemeClr val="lt1"/>
                </a:solidFill>
              </a:rPr>
              <a:t>Good Teaching Conferences</a:t>
            </a:r>
            <a:r>
              <a:rPr lang="en-US" sz="2400">
                <a:solidFill>
                  <a:schemeClr val="lt1"/>
                </a:solidFill>
              </a:rPr>
              <a:t>, or other conferences offered each year. </a:t>
            </a:r>
            <a:endParaRPr/>
          </a:p>
          <a:p>
            <a:pPr marL="0" lvl="0" indent="0" algn="l" rtl="0">
              <a:lnSpc>
                <a:spcPct val="100000"/>
              </a:lnSpc>
              <a:spcBef>
                <a:spcPts val="1000"/>
              </a:spcBef>
              <a:spcAft>
                <a:spcPts val="0"/>
              </a:spcAft>
              <a:buClr>
                <a:schemeClr val="lt1"/>
              </a:buClr>
              <a:buSzPts val="2400"/>
              <a:buNone/>
            </a:pPr>
            <a:r>
              <a:rPr lang="en-US" sz="2400">
                <a:solidFill>
                  <a:schemeClr val="lt1"/>
                </a:solidFill>
              </a:rPr>
              <a:t>And attend one (or many) of CTA’s Professional Development trainings…now virtual.  You’ll learn how to connect with your students remotely, brush up on skills for distant teaching, and become a more well-rounded teacher. </a:t>
            </a:r>
            <a:endParaRPr/>
          </a:p>
          <a:p>
            <a:pPr marL="0" lvl="0" indent="0" algn="l" rtl="0">
              <a:lnSpc>
                <a:spcPct val="100000"/>
              </a:lnSpc>
              <a:spcBef>
                <a:spcPts val="1000"/>
              </a:spcBef>
              <a:spcAft>
                <a:spcPts val="0"/>
              </a:spcAft>
              <a:buClr>
                <a:schemeClr val="dk1"/>
              </a:buClr>
              <a:buSzPts val="2400"/>
              <a:buNone/>
            </a:pPr>
            <a:endParaRPr sz="2400" b="1">
              <a:solidFill>
                <a:schemeClr val="lt1"/>
              </a:solidFill>
            </a:endParaRPr>
          </a:p>
          <a:p>
            <a:pPr marL="0" lvl="0" indent="0" algn="l" rtl="0">
              <a:lnSpc>
                <a:spcPct val="100000"/>
              </a:lnSpc>
              <a:spcBef>
                <a:spcPts val="1000"/>
              </a:spcBef>
              <a:spcAft>
                <a:spcPts val="0"/>
              </a:spcAft>
              <a:buClr>
                <a:schemeClr val="dk1"/>
              </a:buClr>
              <a:buSzPts val="2400"/>
              <a:buNone/>
            </a:pPr>
            <a:endParaRPr sz="2400">
              <a:solidFill>
                <a:schemeClr val="lt1"/>
              </a:solidFill>
            </a:endParaRPr>
          </a:p>
          <a:p>
            <a:pPr marL="228600" lvl="0" indent="-76200" algn="l" rtl="0">
              <a:lnSpc>
                <a:spcPct val="100000"/>
              </a:lnSpc>
              <a:spcBef>
                <a:spcPts val="1000"/>
              </a:spcBef>
              <a:spcAft>
                <a:spcPts val="0"/>
              </a:spcAft>
              <a:buClr>
                <a:schemeClr val="dk1"/>
              </a:buClr>
              <a:buSzPts val="2400"/>
              <a:buNone/>
            </a:pPr>
            <a:endParaRPr sz="2400">
              <a:solidFill>
                <a:schemeClr val="lt1"/>
              </a:solidFill>
            </a:endParaRPr>
          </a:p>
        </p:txBody>
      </p:sp>
      <p:sp>
        <p:nvSpPr>
          <p:cNvPr id="160" name="Google Shape;160;p17"/>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1" name="Google Shape;161;p17"/>
          <p:cNvPicPr preferRelativeResize="0"/>
          <p:nvPr/>
        </p:nvPicPr>
        <p:blipFill rotWithShape="1">
          <a:blip r:embed="rId4">
            <a:alphaModFix/>
          </a:blip>
          <a:srcRect/>
          <a:stretch/>
        </p:blipFill>
        <p:spPr>
          <a:xfrm>
            <a:off x="11254923" y="244221"/>
            <a:ext cx="763294" cy="425958"/>
          </a:xfrm>
          <a:prstGeom prst="rect">
            <a:avLst/>
          </a:prstGeom>
          <a:noFill/>
          <a:ln>
            <a:noFill/>
          </a:ln>
        </p:spPr>
      </p:pic>
      <p:sp>
        <p:nvSpPr>
          <p:cNvPr id="162" name="Google Shape;162;p17"/>
          <p:cNvSpPr/>
          <p:nvPr/>
        </p:nvSpPr>
        <p:spPr>
          <a:xfrm>
            <a:off x="4551968" y="5918022"/>
            <a:ext cx="3075944"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17"/>
          <p:cNvSpPr txBox="1"/>
          <p:nvPr/>
        </p:nvSpPr>
        <p:spPr>
          <a:xfrm>
            <a:off x="4620913" y="6006656"/>
            <a:ext cx="3058924" cy="47774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1800"/>
              <a:buFont typeface="Arial"/>
              <a:buNone/>
            </a:pPr>
            <a:r>
              <a:rPr lang="en-US" sz="1800" b="1" u="sng">
                <a:solidFill>
                  <a:schemeClr val="hlink"/>
                </a:solidFill>
                <a:latin typeface="Calibri"/>
                <a:ea typeface="Calibri"/>
                <a:cs typeface="Calibri"/>
                <a:sym typeface="Calibri"/>
                <a:hlinkClick r:id="rId5"/>
              </a:rPr>
              <a:t>www.CTA.org/events</a:t>
            </a:r>
            <a:endParaRPr sz="1800" b="1">
              <a:solidFill>
                <a:schemeClr val="accent1"/>
              </a:solidFill>
              <a:latin typeface="Arial Black"/>
              <a:ea typeface="Arial Black"/>
              <a:cs typeface="Arial Black"/>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500"/>
                                        <p:tgtEl>
                                          <p:spTgt spid="16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2"/>
                                        </p:tgtEl>
                                        <p:attrNameLst>
                                          <p:attrName>style.visibility</p:attrName>
                                        </p:attrNameLst>
                                      </p:cBhvr>
                                      <p:to>
                                        <p:strVal val="visible"/>
                                      </p:to>
                                    </p:set>
                                    <p:anim calcmode="lin" valueType="num">
                                      <p:cBhvr additive="base">
                                        <p:cTn id="10" dur="500"/>
                                        <p:tgtEl>
                                          <p:spTgt spid="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r="697" b="16212"/>
          <a:stretch/>
        </p:blipFill>
        <p:spPr>
          <a:xfrm>
            <a:off x="0" y="0"/>
            <a:ext cx="12192000" cy="6858000"/>
          </a:xfrm>
          <a:prstGeom prst="rect">
            <a:avLst/>
          </a:prstGeom>
          <a:noFill/>
          <a:ln>
            <a:noFill/>
          </a:ln>
        </p:spPr>
      </p:pic>
      <p:sp>
        <p:nvSpPr>
          <p:cNvPr id="169" name="Google Shape;169;p18"/>
          <p:cNvSpPr/>
          <p:nvPr/>
        </p:nvSpPr>
        <p:spPr>
          <a:xfrm>
            <a:off x="0" y="670179"/>
            <a:ext cx="12192000" cy="6187822"/>
          </a:xfrm>
          <a:prstGeom prst="rect">
            <a:avLst/>
          </a:prstGeom>
          <a:gradFill>
            <a:gsLst>
              <a:gs pos="0">
                <a:srgbClr val="FFFFFF">
                  <a:alpha val="0"/>
                </a:srgbClr>
              </a:gs>
              <a:gs pos="1000">
                <a:srgbClr val="FFFFFF">
                  <a:alpha val="0"/>
                </a:srgbClr>
              </a:gs>
              <a:gs pos="68000">
                <a:srgbClr val="000000">
                  <a:alpha val="64705"/>
                </a:srgbClr>
              </a:gs>
              <a:gs pos="100000">
                <a:srgbClr val="000000">
                  <a:alpha val="35686"/>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8"/>
          <p:cNvSpPr txBox="1">
            <a:spLocks noGrp="1"/>
          </p:cNvSpPr>
          <p:nvPr>
            <p:ph type="title"/>
          </p:nvPr>
        </p:nvSpPr>
        <p:spPr>
          <a:xfrm>
            <a:off x="900113" y="2713290"/>
            <a:ext cx="10515600" cy="7286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E699"/>
              </a:buClr>
              <a:buSzPts val="4400"/>
              <a:buFont typeface="Times"/>
              <a:buNone/>
            </a:pPr>
            <a:r>
              <a:rPr lang="en-US" b="1">
                <a:solidFill>
                  <a:srgbClr val="FFE699"/>
                </a:solidFill>
                <a:latin typeface="Times"/>
                <a:ea typeface="Times"/>
                <a:cs typeface="Times"/>
                <a:sym typeface="Times"/>
              </a:rPr>
              <a:t>Scholarships &amp; Grants</a:t>
            </a:r>
            <a:endParaRPr>
              <a:solidFill>
                <a:srgbClr val="FFE699"/>
              </a:solidFill>
              <a:latin typeface="Times"/>
              <a:ea typeface="Times"/>
              <a:cs typeface="Times"/>
              <a:sym typeface="Times"/>
            </a:endParaRPr>
          </a:p>
        </p:txBody>
      </p:sp>
      <p:sp>
        <p:nvSpPr>
          <p:cNvPr id="171" name="Google Shape;171;p18"/>
          <p:cNvSpPr txBox="1">
            <a:spLocks noGrp="1"/>
          </p:cNvSpPr>
          <p:nvPr>
            <p:ph idx="1"/>
          </p:nvPr>
        </p:nvSpPr>
        <p:spPr>
          <a:xfrm>
            <a:off x="838200" y="3438324"/>
            <a:ext cx="9655098" cy="2457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US" sz="2400">
                <a:solidFill>
                  <a:schemeClr val="lt1"/>
                </a:solidFill>
              </a:rPr>
              <a:t>CTA offers a number of scholarships and awards to educators and members of the community who promote quality public education and impact their students and community. </a:t>
            </a:r>
            <a:endParaRPr/>
          </a:p>
          <a:p>
            <a:pPr marL="0" lvl="0" indent="0" algn="l" rtl="0">
              <a:lnSpc>
                <a:spcPct val="100000"/>
              </a:lnSpc>
              <a:spcBef>
                <a:spcPts val="1000"/>
              </a:spcBef>
              <a:spcAft>
                <a:spcPts val="0"/>
              </a:spcAft>
              <a:buClr>
                <a:schemeClr val="lt1"/>
              </a:buClr>
              <a:buSzPts val="2400"/>
              <a:buNone/>
            </a:pPr>
            <a:r>
              <a:rPr lang="en-US" sz="2400">
                <a:solidFill>
                  <a:schemeClr val="lt1"/>
                </a:solidFill>
              </a:rPr>
              <a:t>Through CTA’s Institute for Teaching, we award innovation grants every year to members who need extra money to bring their ideas to life.</a:t>
            </a:r>
            <a:endParaRPr/>
          </a:p>
        </p:txBody>
      </p:sp>
      <p:sp>
        <p:nvSpPr>
          <p:cNvPr id="172" name="Google Shape;172;p18"/>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3" name="Google Shape;173;p18"/>
          <p:cNvPicPr preferRelativeResize="0"/>
          <p:nvPr/>
        </p:nvPicPr>
        <p:blipFill rotWithShape="1">
          <a:blip r:embed="rId4">
            <a:alphaModFix/>
          </a:blip>
          <a:srcRect/>
          <a:stretch/>
        </p:blipFill>
        <p:spPr>
          <a:xfrm>
            <a:off x="11254923" y="244221"/>
            <a:ext cx="763294" cy="425958"/>
          </a:xfrm>
          <a:prstGeom prst="rect">
            <a:avLst/>
          </a:prstGeom>
          <a:noFill/>
          <a:ln>
            <a:noFill/>
          </a:ln>
        </p:spPr>
      </p:pic>
      <p:sp>
        <p:nvSpPr>
          <p:cNvPr id="174" name="Google Shape;174;p18"/>
          <p:cNvSpPr/>
          <p:nvPr/>
        </p:nvSpPr>
        <p:spPr>
          <a:xfrm>
            <a:off x="838200" y="6011863"/>
            <a:ext cx="3075944"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18"/>
          <p:cNvSpPr txBox="1"/>
          <p:nvPr/>
        </p:nvSpPr>
        <p:spPr>
          <a:xfrm>
            <a:off x="838200" y="6138013"/>
            <a:ext cx="3058924" cy="4777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800"/>
              <a:buFont typeface="Arial"/>
              <a:buNone/>
            </a:pPr>
            <a:r>
              <a:rPr lang="en-US" sz="1800" b="1" u="sng" dirty="0">
                <a:solidFill>
                  <a:schemeClr val="hlink"/>
                </a:solidFill>
                <a:latin typeface="Calibri"/>
                <a:ea typeface="Calibri"/>
                <a:cs typeface="Calibri"/>
                <a:sym typeface="Calibri"/>
                <a:hlinkClick r:id="rId5"/>
              </a:rPr>
              <a:t>www.CTA.org/scholarships</a:t>
            </a:r>
            <a:r>
              <a:rPr lang="en-US" sz="1800" b="1" dirty="0">
                <a:solidFill>
                  <a:schemeClr val="accent1"/>
                </a:solidFill>
                <a:latin typeface="Calibri"/>
                <a:ea typeface="Calibri"/>
                <a:cs typeface="Calibri"/>
                <a:sym typeface="Calibri"/>
              </a:rPr>
              <a:t>   </a:t>
            </a:r>
            <a:r>
              <a:rPr lang="en-US" sz="1800" dirty="0">
                <a:solidFill>
                  <a:schemeClr val="accent1"/>
                </a:solidFill>
                <a:latin typeface="Calibri"/>
                <a:ea typeface="Calibri"/>
                <a:cs typeface="Calibri"/>
                <a:sym typeface="Calibri"/>
              </a:rPr>
              <a: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500"/>
                                        <p:tgtEl>
                                          <p:spTgt spid="17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 calcmode="lin" valueType="num">
                                      <p:cBhvr additive="base">
                                        <p:cTn id="10" dur="500"/>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9" descr="A group of people around each other&#10;&#10;Description automatically generated"/>
          <p:cNvPicPr preferRelativeResize="0"/>
          <p:nvPr/>
        </p:nvPicPr>
        <p:blipFill rotWithShape="1">
          <a:blip r:embed="rId3">
            <a:alphaModFix/>
          </a:blip>
          <a:srcRect l="17072" t="2834" r="2763"/>
          <a:stretch/>
        </p:blipFill>
        <p:spPr>
          <a:xfrm>
            <a:off x="0" y="0"/>
            <a:ext cx="12192000" cy="6858000"/>
          </a:xfrm>
          <a:prstGeom prst="rect">
            <a:avLst/>
          </a:prstGeom>
          <a:noFill/>
          <a:ln>
            <a:noFill/>
          </a:ln>
        </p:spPr>
      </p:pic>
      <p:sp>
        <p:nvSpPr>
          <p:cNvPr id="181" name="Google Shape;181;p19"/>
          <p:cNvSpPr/>
          <p:nvPr/>
        </p:nvSpPr>
        <p:spPr>
          <a:xfrm>
            <a:off x="0" y="390111"/>
            <a:ext cx="12192000" cy="6457950"/>
          </a:xfrm>
          <a:prstGeom prst="rect">
            <a:avLst/>
          </a:prstGeom>
          <a:gradFill>
            <a:gsLst>
              <a:gs pos="0">
                <a:srgbClr val="FFFFFF">
                  <a:alpha val="0"/>
                </a:srgbClr>
              </a:gs>
              <a:gs pos="1000">
                <a:srgbClr val="FFFFFF">
                  <a:alpha val="0"/>
                </a:srgbClr>
              </a:gs>
              <a:gs pos="48000">
                <a:srgbClr val="000000">
                  <a:alpha val="71764"/>
                </a:srgbClr>
              </a:gs>
              <a:gs pos="100000">
                <a:srgbClr val="000000">
                  <a:alpha val="7176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19"/>
          <p:cNvSpPr txBox="1">
            <a:spLocks noGrp="1"/>
          </p:cNvSpPr>
          <p:nvPr>
            <p:ph type="title"/>
          </p:nvPr>
        </p:nvSpPr>
        <p:spPr>
          <a:xfrm>
            <a:off x="838200" y="3604732"/>
            <a:ext cx="10515600" cy="7207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E699"/>
              </a:buClr>
              <a:buSzPts val="4400"/>
              <a:buFont typeface="Times"/>
              <a:buNone/>
            </a:pPr>
            <a:r>
              <a:rPr lang="en-US" b="1">
                <a:solidFill>
                  <a:srgbClr val="FFE699"/>
                </a:solidFill>
                <a:latin typeface="Times"/>
                <a:ea typeface="Times"/>
                <a:cs typeface="Times"/>
                <a:sym typeface="Times"/>
              </a:rPr>
              <a:t>Advocating for You and Your Students</a:t>
            </a:r>
            <a:endParaRPr>
              <a:solidFill>
                <a:srgbClr val="FFE699"/>
              </a:solidFill>
              <a:latin typeface="Times"/>
              <a:ea typeface="Times"/>
              <a:cs typeface="Times"/>
              <a:sym typeface="Times"/>
            </a:endParaRPr>
          </a:p>
        </p:txBody>
      </p:sp>
      <p:sp>
        <p:nvSpPr>
          <p:cNvPr id="183" name="Google Shape;183;p19"/>
          <p:cNvSpPr txBox="1">
            <a:spLocks noGrp="1"/>
          </p:cNvSpPr>
          <p:nvPr>
            <p:ph idx="1"/>
          </p:nvPr>
        </p:nvSpPr>
        <p:spPr>
          <a:xfrm>
            <a:off x="838200" y="4392971"/>
            <a:ext cx="10515600" cy="18430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sz="2400">
                <a:solidFill>
                  <a:schemeClr val="lt1"/>
                </a:solidFill>
              </a:rPr>
              <a:t>CTA has built a legacy of standing together and working for our members, our students, our craft and the belief that public education is a cornerstone of American democracy. That belief drives our advocacy at the State Capitol and our nation’s Capitol, as well as our local school board meetings. </a:t>
            </a:r>
            <a:endParaRPr/>
          </a:p>
          <a:p>
            <a:pPr marL="0" lvl="0" indent="0" algn="l" rtl="0">
              <a:lnSpc>
                <a:spcPct val="90000"/>
              </a:lnSpc>
              <a:spcBef>
                <a:spcPts val="1000"/>
              </a:spcBef>
              <a:spcAft>
                <a:spcPts val="0"/>
              </a:spcAft>
              <a:buClr>
                <a:schemeClr val="lt1"/>
              </a:buClr>
              <a:buSzPts val="2400"/>
              <a:buNone/>
            </a:pPr>
            <a:r>
              <a:rPr lang="en-US" sz="2400">
                <a:solidFill>
                  <a:schemeClr val="lt1"/>
                </a:solidFill>
              </a:rPr>
              <a:t>And, in the event that you need us, you’ve got a legal advocate to represent you on work-related issues. </a:t>
            </a:r>
            <a:endParaRPr/>
          </a:p>
          <a:p>
            <a:pPr marL="0" lvl="0" indent="0" algn="l" rtl="0">
              <a:lnSpc>
                <a:spcPct val="100000"/>
              </a:lnSpc>
              <a:spcBef>
                <a:spcPts val="1000"/>
              </a:spcBef>
              <a:spcAft>
                <a:spcPts val="0"/>
              </a:spcAft>
              <a:buClr>
                <a:schemeClr val="dk1"/>
              </a:buClr>
              <a:buSzPts val="2400"/>
              <a:buNone/>
            </a:pPr>
            <a:endParaRPr sz="2400">
              <a:solidFill>
                <a:schemeClr val="lt1"/>
              </a:solidFill>
              <a:latin typeface="Sail"/>
              <a:ea typeface="Sail"/>
              <a:cs typeface="Sail"/>
              <a:sym typeface="Sail"/>
            </a:endParaRPr>
          </a:p>
        </p:txBody>
      </p:sp>
      <p:sp>
        <p:nvSpPr>
          <p:cNvPr id="184" name="Google Shape;184;p19"/>
          <p:cNvSpPr txBox="1"/>
          <p:nvPr/>
        </p:nvSpPr>
        <p:spPr>
          <a:xfrm>
            <a:off x="838199" y="3244708"/>
            <a:ext cx="866360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YOUR VOICE ON LOCAL, STATE &amp; NATIONAL</a:t>
            </a:r>
            <a:endParaRPr/>
          </a:p>
        </p:txBody>
      </p:sp>
      <p:sp>
        <p:nvSpPr>
          <p:cNvPr id="185" name="Google Shape;185;p19"/>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6" name="Google Shape;186;p19"/>
          <p:cNvPicPr preferRelativeResize="0"/>
          <p:nvPr/>
        </p:nvPicPr>
        <p:blipFill rotWithShape="1">
          <a:blip r:embed="rId4">
            <a:alphaModFix/>
          </a:blip>
          <a:srcRect/>
          <a:stretch/>
        </p:blipFill>
        <p:spPr>
          <a:xfrm>
            <a:off x="11254923" y="244221"/>
            <a:ext cx="763294" cy="4259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0"/>
          <p:cNvSpPr/>
          <p:nvPr/>
        </p:nvSpPr>
        <p:spPr>
          <a:xfrm>
            <a:off x="-1" y="1"/>
            <a:ext cx="12175369" cy="6858000"/>
          </a:xfrm>
          <a:prstGeom prst="rect">
            <a:avLst/>
          </a:prstGeom>
          <a:gradFill>
            <a:gsLst>
              <a:gs pos="0">
                <a:srgbClr val="1743A6"/>
              </a:gs>
              <a:gs pos="1000">
                <a:srgbClr val="1743A6"/>
              </a:gs>
              <a:gs pos="100000">
                <a:srgbClr val="5BB044"/>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20"/>
          <p:cNvSpPr/>
          <p:nvPr/>
        </p:nvSpPr>
        <p:spPr>
          <a:xfrm>
            <a:off x="288638" y="0"/>
            <a:ext cx="11903362" cy="6652481"/>
          </a:xfrm>
          <a:prstGeom prst="rect">
            <a:avLst/>
          </a:prstGeom>
          <a:solidFill>
            <a:srgbClr val="D9F7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9F7FD"/>
              </a:solidFill>
              <a:latin typeface="Calibri"/>
              <a:ea typeface="Calibri"/>
              <a:cs typeface="Calibri"/>
              <a:sym typeface="Calibri"/>
            </a:endParaRPr>
          </a:p>
        </p:txBody>
      </p:sp>
      <p:pic>
        <p:nvPicPr>
          <p:cNvPr id="193" name="Google Shape;193;p20" descr="A picture containing person, indoor, person, table&#10;&#10;Description automatically generated"/>
          <p:cNvPicPr preferRelativeResize="0"/>
          <p:nvPr/>
        </p:nvPicPr>
        <p:blipFill rotWithShape="1">
          <a:blip r:embed="rId3">
            <a:alphaModFix/>
          </a:blip>
          <a:srcRect l="44024" r="5977" b="4382"/>
          <a:stretch/>
        </p:blipFill>
        <p:spPr>
          <a:xfrm>
            <a:off x="6240318" y="788"/>
            <a:ext cx="5951681" cy="6651693"/>
          </a:xfrm>
          <a:prstGeom prst="rect">
            <a:avLst/>
          </a:prstGeom>
          <a:noFill/>
          <a:ln>
            <a:noFill/>
          </a:ln>
        </p:spPr>
      </p:pic>
      <p:sp>
        <p:nvSpPr>
          <p:cNvPr id="194" name="Google Shape;194;p20"/>
          <p:cNvSpPr txBox="1">
            <a:spLocks noGrp="1"/>
          </p:cNvSpPr>
          <p:nvPr>
            <p:ph type="title"/>
          </p:nvPr>
        </p:nvSpPr>
        <p:spPr>
          <a:xfrm>
            <a:off x="1243013" y="648434"/>
            <a:ext cx="3328988" cy="14287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43A6"/>
              </a:buClr>
              <a:buSzPts val="4400"/>
              <a:buFont typeface="Times"/>
              <a:buNone/>
            </a:pPr>
            <a:r>
              <a:rPr lang="en-US" b="1">
                <a:solidFill>
                  <a:srgbClr val="1743A6"/>
                </a:solidFill>
                <a:latin typeface="Times"/>
                <a:ea typeface="Times"/>
                <a:cs typeface="Times"/>
                <a:sym typeface="Times"/>
              </a:rPr>
              <a:t>CTA Access to Savings</a:t>
            </a:r>
            <a:endParaRPr>
              <a:solidFill>
                <a:srgbClr val="1743A6"/>
              </a:solidFill>
              <a:latin typeface="Times"/>
              <a:ea typeface="Times"/>
              <a:cs typeface="Times"/>
              <a:sym typeface="Times"/>
            </a:endParaRPr>
          </a:p>
        </p:txBody>
      </p:sp>
      <p:sp>
        <p:nvSpPr>
          <p:cNvPr id="195" name="Google Shape;195;p20"/>
          <p:cNvSpPr txBox="1">
            <a:spLocks noGrp="1"/>
          </p:cNvSpPr>
          <p:nvPr>
            <p:ph idx="1"/>
          </p:nvPr>
        </p:nvSpPr>
        <p:spPr>
          <a:xfrm>
            <a:off x="1243013" y="2077183"/>
            <a:ext cx="4708669" cy="42236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CTA Access to Savings, for members only, features the nation’s largest private discount network. </a:t>
            </a:r>
            <a:endParaRPr/>
          </a:p>
          <a:p>
            <a:pPr marL="0" lvl="0" indent="0" algn="l" rtl="0">
              <a:lnSpc>
                <a:spcPct val="90000"/>
              </a:lnSpc>
              <a:spcBef>
                <a:spcPts val="1000"/>
              </a:spcBef>
              <a:spcAft>
                <a:spcPts val="0"/>
              </a:spcAft>
              <a:buClr>
                <a:schemeClr val="dk1"/>
              </a:buClr>
              <a:buSzPts val="2400"/>
              <a:buNone/>
            </a:pPr>
            <a:r>
              <a:rPr lang="en-US" sz="2400"/>
              <a:t>Find savings up to </a:t>
            </a:r>
            <a:r>
              <a:rPr lang="en-US" sz="2400" b="1"/>
              <a:t>50% </a:t>
            </a:r>
            <a:r>
              <a:rPr lang="en-US" sz="2400"/>
              <a:t>on travel, entertainment, along with everyday things like food, clothing, car care, even home and garden supplies. In fact, use the program regularly and you could save enough to offset the entire cost of your dues!</a:t>
            </a:r>
            <a:endParaRPr/>
          </a:p>
          <a:p>
            <a:pPr marL="0" lvl="0" indent="0" algn="l" rtl="0">
              <a:lnSpc>
                <a:spcPct val="90000"/>
              </a:lnSpc>
              <a:spcBef>
                <a:spcPts val="1000"/>
              </a:spcBef>
              <a:spcAft>
                <a:spcPts val="0"/>
              </a:spcAft>
              <a:buClr>
                <a:schemeClr val="dk1"/>
              </a:buClr>
              <a:buSzPts val="2400"/>
              <a:buNone/>
            </a:pPr>
            <a:r>
              <a:rPr lang="en-US" sz="2400"/>
              <a:t> </a:t>
            </a:r>
            <a:endParaRPr/>
          </a:p>
        </p:txBody>
      </p:sp>
      <p:sp>
        <p:nvSpPr>
          <p:cNvPr id="196" name="Google Shape;196;p20"/>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20"/>
          <p:cNvPicPr preferRelativeResize="0"/>
          <p:nvPr/>
        </p:nvPicPr>
        <p:blipFill rotWithShape="1">
          <a:blip r:embed="rId4">
            <a:alphaModFix/>
          </a:blip>
          <a:srcRect/>
          <a:stretch/>
        </p:blipFill>
        <p:spPr>
          <a:xfrm>
            <a:off x="11254923" y="244221"/>
            <a:ext cx="763294" cy="425958"/>
          </a:xfrm>
          <a:prstGeom prst="rect">
            <a:avLst/>
          </a:prstGeom>
          <a:noFill/>
          <a:ln>
            <a:noFill/>
          </a:ln>
        </p:spPr>
      </p:pic>
      <p:sp>
        <p:nvSpPr>
          <p:cNvPr id="198" name="Google Shape;198;p20"/>
          <p:cNvSpPr/>
          <p:nvPr/>
        </p:nvSpPr>
        <p:spPr>
          <a:xfrm>
            <a:off x="8689229" y="5944584"/>
            <a:ext cx="3328988"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20"/>
          <p:cNvSpPr txBox="1"/>
          <p:nvPr/>
        </p:nvSpPr>
        <p:spPr>
          <a:xfrm>
            <a:off x="8672597" y="6111587"/>
            <a:ext cx="3214133" cy="2749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b="1" u="sng" dirty="0">
                <a:solidFill>
                  <a:schemeClr val="hlink"/>
                </a:solidFill>
                <a:latin typeface="Calibri"/>
                <a:ea typeface="Calibri"/>
                <a:cs typeface="Calibri"/>
                <a:sym typeface="Calibri"/>
                <a:hlinkClick r:id="rId5"/>
              </a:rPr>
              <a:t>www.ctaMemberBenefits.org</a:t>
            </a:r>
            <a:endParaRPr sz="1800" b="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500"/>
                                        <p:tgtEl>
                                          <p:spTgt spid="19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 calcmode="lin" valueType="num">
                                      <p:cBhvr additive="base">
                                        <p:cTn id="10" dur="500"/>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1"/>
          <p:cNvSpPr/>
          <p:nvPr/>
        </p:nvSpPr>
        <p:spPr>
          <a:xfrm>
            <a:off x="-157164" y="0"/>
            <a:ext cx="12349164" cy="6858001"/>
          </a:xfrm>
          <a:prstGeom prst="rect">
            <a:avLst/>
          </a:prstGeom>
          <a:gradFill>
            <a:gsLst>
              <a:gs pos="0">
                <a:srgbClr val="5BB044"/>
              </a:gs>
              <a:gs pos="1000">
                <a:srgbClr val="5BB044"/>
              </a:gs>
              <a:gs pos="100000">
                <a:srgbClr val="F57F46"/>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21"/>
          <p:cNvSpPr txBox="1">
            <a:spLocks noGrp="1"/>
          </p:cNvSpPr>
          <p:nvPr>
            <p:ph type="title"/>
          </p:nvPr>
        </p:nvSpPr>
        <p:spPr>
          <a:xfrm>
            <a:off x="1243012" y="2286001"/>
            <a:ext cx="7843838" cy="15716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E699"/>
              </a:buClr>
              <a:buSzPts val="4400"/>
              <a:buFont typeface="Times"/>
              <a:buNone/>
            </a:pPr>
            <a:r>
              <a:rPr lang="en-US" b="1">
                <a:solidFill>
                  <a:srgbClr val="FFE699"/>
                </a:solidFill>
                <a:latin typeface="Times"/>
                <a:ea typeface="Times"/>
                <a:cs typeface="Times"/>
                <a:sym typeface="Times"/>
              </a:rPr>
              <a:t>Healthcare, Insurance and Long-Term Savings</a:t>
            </a:r>
            <a:endParaRPr>
              <a:solidFill>
                <a:srgbClr val="FFE699"/>
              </a:solidFill>
              <a:latin typeface="Times"/>
              <a:ea typeface="Times"/>
              <a:cs typeface="Times"/>
              <a:sym typeface="Times"/>
            </a:endParaRPr>
          </a:p>
        </p:txBody>
      </p:sp>
      <p:sp>
        <p:nvSpPr>
          <p:cNvPr id="206" name="Google Shape;206;p21"/>
          <p:cNvSpPr txBox="1">
            <a:spLocks noGrp="1"/>
          </p:cNvSpPr>
          <p:nvPr>
            <p:ph idx="1"/>
          </p:nvPr>
        </p:nvSpPr>
        <p:spPr>
          <a:xfrm>
            <a:off x="1243012" y="3857625"/>
            <a:ext cx="9872663" cy="2286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sz="2400">
                <a:solidFill>
                  <a:schemeClr val="lt1"/>
                </a:solidFill>
              </a:rPr>
              <a:t>While your local chapter negotiates salary and healthcare, your membership is your gateway to savings on </a:t>
            </a:r>
            <a:r>
              <a:rPr lang="en-US" sz="2400" b="1">
                <a:solidFill>
                  <a:schemeClr val="lt1"/>
                </a:solidFill>
              </a:rPr>
              <a:t>discounted auto, home, and insurance programs</a:t>
            </a:r>
            <a:r>
              <a:rPr lang="en-US" sz="2400">
                <a:solidFill>
                  <a:schemeClr val="lt1"/>
                </a:solidFill>
              </a:rPr>
              <a:t>. Loans for autos, personal- even home loans are available. </a:t>
            </a:r>
            <a:r>
              <a:rPr lang="en-US" sz="2400" b="1">
                <a:solidFill>
                  <a:schemeClr val="lt1"/>
                </a:solidFill>
              </a:rPr>
              <a:t>Retirement planning </a:t>
            </a:r>
            <a:r>
              <a:rPr lang="en-US" sz="2400">
                <a:solidFill>
                  <a:schemeClr val="lt1"/>
                </a:solidFill>
              </a:rPr>
              <a:t>should begin as soon as possible. </a:t>
            </a:r>
            <a:r>
              <a:rPr lang="en-US" sz="2400" b="1">
                <a:solidFill>
                  <a:schemeClr val="lt1"/>
                </a:solidFill>
              </a:rPr>
              <a:t>Calculators and tools</a:t>
            </a:r>
            <a:r>
              <a:rPr lang="en-US" sz="2400">
                <a:solidFill>
                  <a:schemeClr val="lt1"/>
                </a:solidFill>
              </a:rPr>
              <a:t> can assist you whatever your age.</a:t>
            </a:r>
            <a:endParaRPr/>
          </a:p>
          <a:p>
            <a:pPr marL="0" lvl="0" indent="0" algn="l" rtl="0">
              <a:lnSpc>
                <a:spcPct val="90000"/>
              </a:lnSpc>
              <a:spcBef>
                <a:spcPts val="1000"/>
              </a:spcBef>
              <a:spcAft>
                <a:spcPts val="0"/>
              </a:spcAft>
              <a:buClr>
                <a:schemeClr val="dk1"/>
              </a:buClr>
              <a:buSzPts val="2400"/>
              <a:buNone/>
            </a:pPr>
            <a:endParaRPr sz="2400">
              <a:solidFill>
                <a:schemeClr val="lt1"/>
              </a:solidFill>
            </a:endParaRPr>
          </a:p>
          <a:p>
            <a:pPr marL="0" lvl="0" indent="0" algn="l" rtl="0">
              <a:lnSpc>
                <a:spcPct val="90000"/>
              </a:lnSpc>
              <a:spcBef>
                <a:spcPts val="1000"/>
              </a:spcBef>
              <a:spcAft>
                <a:spcPts val="0"/>
              </a:spcAft>
              <a:buClr>
                <a:schemeClr val="dk1"/>
              </a:buClr>
              <a:buSzPts val="2400"/>
              <a:buNone/>
            </a:pPr>
            <a:endParaRPr sz="2400">
              <a:solidFill>
                <a:schemeClr val="lt1"/>
              </a:solidFill>
            </a:endParaRPr>
          </a:p>
        </p:txBody>
      </p:sp>
      <p:sp>
        <p:nvSpPr>
          <p:cNvPr id="207" name="Google Shape;207;p21"/>
          <p:cNvSpPr/>
          <p:nvPr/>
        </p:nvSpPr>
        <p:spPr>
          <a:xfrm>
            <a:off x="11081140" y="0"/>
            <a:ext cx="1110860" cy="914400"/>
          </a:xfrm>
          <a:prstGeom prst="rect">
            <a:avLst/>
          </a:prstGeom>
          <a:gradFill>
            <a:gsLst>
              <a:gs pos="0">
                <a:srgbClr val="1743A6"/>
              </a:gs>
              <a:gs pos="15000">
                <a:srgbClr val="1743A6"/>
              </a:gs>
              <a:gs pos="89000">
                <a:srgbClr val="5CC1FA"/>
              </a:gs>
              <a:gs pos="100000">
                <a:srgbClr val="5CC1FA"/>
              </a:gs>
            </a:gsLst>
            <a:lin ang="3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8" name="Google Shape;208;p21"/>
          <p:cNvPicPr preferRelativeResize="0"/>
          <p:nvPr/>
        </p:nvPicPr>
        <p:blipFill rotWithShape="1">
          <a:blip r:embed="rId3">
            <a:alphaModFix/>
          </a:blip>
          <a:srcRect/>
          <a:stretch/>
        </p:blipFill>
        <p:spPr>
          <a:xfrm>
            <a:off x="11254923" y="244221"/>
            <a:ext cx="763294" cy="425958"/>
          </a:xfrm>
          <a:prstGeom prst="rect">
            <a:avLst/>
          </a:prstGeom>
          <a:noFill/>
          <a:ln>
            <a:noFill/>
          </a:ln>
        </p:spPr>
      </p:pic>
      <p:sp>
        <p:nvSpPr>
          <p:cNvPr id="209" name="Google Shape;209;p21"/>
          <p:cNvSpPr/>
          <p:nvPr/>
        </p:nvSpPr>
        <p:spPr>
          <a:xfrm>
            <a:off x="7105998" y="5783807"/>
            <a:ext cx="3075944"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21"/>
          <p:cNvSpPr txBox="1"/>
          <p:nvPr/>
        </p:nvSpPr>
        <p:spPr>
          <a:xfrm>
            <a:off x="7155289" y="5914298"/>
            <a:ext cx="3058924" cy="47774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1800"/>
              <a:buFont typeface="Arial"/>
              <a:buNone/>
            </a:pPr>
            <a:r>
              <a:rPr lang="en-US" sz="1800" b="1" u="sng">
                <a:solidFill>
                  <a:schemeClr val="hlink"/>
                </a:solidFill>
                <a:latin typeface="Calibri"/>
                <a:ea typeface="Calibri"/>
                <a:cs typeface="Calibri"/>
                <a:sym typeface="Calibri"/>
                <a:hlinkClick r:id="rId4"/>
              </a:rPr>
              <a:t>www.ctaInvest.org</a:t>
            </a:r>
            <a:r>
              <a:rPr lang="en-US" sz="1800" b="1">
                <a:solidFill>
                  <a:schemeClr val="accent1"/>
                </a:solidFill>
                <a:latin typeface="Calibri"/>
                <a:ea typeface="Calibri"/>
                <a:cs typeface="Calibri"/>
                <a:sym typeface="Calibri"/>
              </a:rPr>
              <a:t> </a:t>
            </a:r>
            <a:endParaRPr sz="1800" b="1">
              <a:solidFill>
                <a:schemeClr val="accent1"/>
              </a:solidFill>
              <a:latin typeface="Arial Black"/>
              <a:ea typeface="Arial Black"/>
              <a:cs typeface="Arial Black"/>
              <a:sym typeface="Arial Black"/>
            </a:endParaRPr>
          </a:p>
        </p:txBody>
      </p:sp>
      <p:sp>
        <p:nvSpPr>
          <p:cNvPr id="211" name="Google Shape;211;p21"/>
          <p:cNvSpPr/>
          <p:nvPr/>
        </p:nvSpPr>
        <p:spPr>
          <a:xfrm>
            <a:off x="3076923" y="5774248"/>
            <a:ext cx="3328988" cy="608945"/>
          </a:xfrm>
          <a:prstGeom prst="roundRect">
            <a:avLst>
              <a:gd name="adj" fmla="val 16667"/>
            </a:avLst>
          </a:prstGeom>
          <a:solidFill>
            <a:srgbClr val="FFE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21"/>
          <p:cNvSpPr txBox="1"/>
          <p:nvPr/>
        </p:nvSpPr>
        <p:spPr>
          <a:xfrm>
            <a:off x="3211955" y="5914298"/>
            <a:ext cx="3058924" cy="47774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b="1" u="sng">
                <a:solidFill>
                  <a:schemeClr val="hlink"/>
                </a:solidFill>
                <a:latin typeface="Calibri"/>
                <a:ea typeface="Calibri"/>
                <a:cs typeface="Calibri"/>
                <a:sym typeface="Calibri"/>
                <a:hlinkClick r:id="rId5"/>
              </a:rPr>
              <a:t>www.ctaMemberBenefits.org</a:t>
            </a:r>
            <a:endParaRPr sz="18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500"/>
                                        <p:tgtEl>
                                          <p:spTgt spid="21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 calcmode="lin" valueType="num">
                                      <p:cBhvr additive="base">
                                        <p:cTn id="10" dur="500"/>
                                        <p:tgtEl>
                                          <p:spTgt spid="20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anim calcmode="lin" valueType="num">
                                      <p:cBhvr additive="base">
                                        <p:cTn id="13" dur="500"/>
                                        <p:tgtEl>
                                          <p:spTgt spid="21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1"/>
                                        </p:tgtEl>
                                        <p:attrNameLst>
                                          <p:attrName>style.visibility</p:attrName>
                                        </p:attrNameLst>
                                      </p:cBhvr>
                                      <p:to>
                                        <p:strVal val="visible"/>
                                      </p:to>
                                    </p:set>
                                    <p:anim calcmode="lin" valueType="num">
                                      <p:cBhvr additive="base">
                                        <p:cTn id="16" dur="500"/>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{8026CAD8-6E17-A448-B393-9BA38FEB3B8F}tf10001076</Template>
  <TotalTime>232</TotalTime>
  <Words>1054</Words>
  <Application>Microsoft Macintosh PowerPoint</Application>
  <PresentationFormat>Widescreen</PresentationFormat>
  <Paragraphs>145</Paragraphs>
  <Slides>18</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American Typewriter</vt:lpstr>
      <vt:lpstr>Arial</vt:lpstr>
      <vt:lpstr>Arial Black</vt:lpstr>
      <vt:lpstr>Calibri</vt:lpstr>
      <vt:lpstr>Century Gothic</vt:lpstr>
      <vt:lpstr>Libre Franklin</vt:lpstr>
      <vt:lpstr>Sail</vt:lpstr>
      <vt:lpstr>Times</vt:lpstr>
      <vt:lpstr>Times New Roman</vt:lpstr>
      <vt:lpstr>Wingdings 3</vt:lpstr>
      <vt:lpstr>Ion Boardroom</vt:lpstr>
      <vt:lpstr>WELCOME TO YOUR UNION!</vt:lpstr>
      <vt:lpstr>The Beginning of  Your Professional Journey…</vt:lpstr>
      <vt:lpstr>PowerPoint Presentation</vt:lpstr>
      <vt:lpstr>Strengthening  Our Collective Power</vt:lpstr>
      <vt:lpstr>Professional Growth Opportunities</vt:lpstr>
      <vt:lpstr>Scholarships &amp; Grants</vt:lpstr>
      <vt:lpstr>Advocating for You and Your Students</vt:lpstr>
      <vt:lpstr>CTA Access to Savings</vt:lpstr>
      <vt:lpstr>Healthcare, Insurance and Long-Term Savings</vt:lpstr>
      <vt:lpstr>Murrieta Educators Association worked to improve the conditions of teaching and learning in your school.</vt:lpstr>
      <vt:lpstr>PowerPoint Presentation</vt:lpstr>
      <vt:lpstr>PowerPoint Presentation</vt:lpstr>
      <vt:lpstr>PowerPoint Presentation</vt:lpstr>
      <vt:lpstr>All this for the bargain price of ….</vt:lpstr>
      <vt:lpstr>PowerPoint Presentation</vt:lpstr>
      <vt:lpstr>Did you … change districts? work on a temporary contract for MVUSD last year?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UNION!</dc:title>
  <cp:lastModifiedBy>Jamie Theiss</cp:lastModifiedBy>
  <cp:revision>16</cp:revision>
  <dcterms:modified xsi:type="dcterms:W3CDTF">2021-08-05T19:12:14Z</dcterms:modified>
</cp:coreProperties>
</file>