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2" r:id="rId2"/>
    <p:sldId id="3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FFD70-010E-F748-6B9A-16A8E6C3A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517D7B-5090-CB83-4B87-C7C3C29D49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5A9610-BC8B-8204-5A90-A09E68D113FC}"/>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5" name="Footer Placeholder 4">
            <a:extLst>
              <a:ext uri="{FF2B5EF4-FFF2-40B4-BE49-F238E27FC236}">
                <a16:creationId xmlns:a16="http://schemas.microsoft.com/office/drawing/2014/main" id="{A89897BE-F126-D23C-09A8-E3A7177F5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8B266D-C631-4E9A-E4EC-B07362FDCACD}"/>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87559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AABB-B6CF-B250-1B2E-12FBCC86B4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962E3D-0EF2-41EA-4B06-231821252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92877-7F7B-9B46-1681-2FBE42596F0A}"/>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5" name="Footer Placeholder 4">
            <a:extLst>
              <a:ext uri="{FF2B5EF4-FFF2-40B4-BE49-F238E27FC236}">
                <a16:creationId xmlns:a16="http://schemas.microsoft.com/office/drawing/2014/main" id="{B8EB074E-5113-F1EB-6776-7F9DB82863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19341F-9ADD-D541-0445-D5397ECCD8C9}"/>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397630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5094B1-E8EF-A94B-B711-3C3F44280E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4E1A1E-CC1B-C90B-1C9C-C656B05267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01B9D-A54F-1038-C3CD-97DADBC19B21}"/>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5" name="Footer Placeholder 4">
            <a:extLst>
              <a:ext uri="{FF2B5EF4-FFF2-40B4-BE49-F238E27FC236}">
                <a16:creationId xmlns:a16="http://schemas.microsoft.com/office/drawing/2014/main" id="{025A6BA9-2F34-AEA7-4B57-DA2C0FC22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1FB47-2EB9-B7A7-47F8-48A794AC7DF4}"/>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272927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E17F-5691-E8DC-1614-1674725D8A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3572C-A6AF-8265-6F37-D481F79163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C3366-23C5-43E7-EB53-5A7663A2A17D}"/>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5" name="Footer Placeholder 4">
            <a:extLst>
              <a:ext uri="{FF2B5EF4-FFF2-40B4-BE49-F238E27FC236}">
                <a16:creationId xmlns:a16="http://schemas.microsoft.com/office/drawing/2014/main" id="{AB8E7218-BB6D-1AD2-3438-90EFF02B23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A4FA-B47D-008E-AB4E-0183BB95B5DE}"/>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365188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E278-CEDF-9161-5C02-B58B419037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EA71B5-7374-5386-57C5-647717B45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8FAF8A-825F-A547-E252-2C716CF3A18C}"/>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5" name="Footer Placeholder 4">
            <a:extLst>
              <a:ext uri="{FF2B5EF4-FFF2-40B4-BE49-F238E27FC236}">
                <a16:creationId xmlns:a16="http://schemas.microsoft.com/office/drawing/2014/main" id="{1B2DE6EE-D38A-AB07-4832-C2599577E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5F874-2729-9A2A-6D40-4F9DCF15E4F3}"/>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46969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7456-5F55-1720-4303-5A3E4CB162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C1528-E1DF-99EF-39E8-859949C6E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4BB283-A392-0E1B-B912-42D9B524E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B15E32-395F-31F6-6CB7-8E201BEC2F6A}"/>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6" name="Footer Placeholder 5">
            <a:extLst>
              <a:ext uri="{FF2B5EF4-FFF2-40B4-BE49-F238E27FC236}">
                <a16:creationId xmlns:a16="http://schemas.microsoft.com/office/drawing/2014/main" id="{2ED510AB-360E-2039-A535-06FD036228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3D8032-C067-4EB6-A346-3E2CC8D6A689}"/>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100911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3FDF7-13FB-19CB-D26E-8886FA6A44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BD0980-D81D-B0E9-A507-C591A5EC8D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B4602A-E0ED-7E72-6A41-DC076E017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E210A0-CFE3-2DFD-44FB-1E84789A1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E09090-C00B-DB95-8331-B3C9B13238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8161AC-0EF0-F4C4-ABB4-EC974DA83F1B}"/>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8" name="Footer Placeholder 7">
            <a:extLst>
              <a:ext uri="{FF2B5EF4-FFF2-40B4-BE49-F238E27FC236}">
                <a16:creationId xmlns:a16="http://schemas.microsoft.com/office/drawing/2014/main" id="{6C278B00-17B9-3B9E-BAA4-00766E92B8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E0F3BD-5A0A-3F1B-A1F9-4BF339EE3CE8}"/>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413173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426C-06FB-F712-74C0-AC9A65143D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2601EF-AAD4-15FF-9F68-3BE2FE1E6581}"/>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4" name="Footer Placeholder 3">
            <a:extLst>
              <a:ext uri="{FF2B5EF4-FFF2-40B4-BE49-F238E27FC236}">
                <a16:creationId xmlns:a16="http://schemas.microsoft.com/office/drawing/2014/main" id="{EE9CE96D-C7F7-38D4-523D-91F3544FB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6C0F57-514F-F30E-AB80-CD269CBAC627}"/>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357475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6569FB-6B42-2F9E-47DC-6C4B7E286030}"/>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3" name="Footer Placeholder 2">
            <a:extLst>
              <a:ext uri="{FF2B5EF4-FFF2-40B4-BE49-F238E27FC236}">
                <a16:creationId xmlns:a16="http://schemas.microsoft.com/office/drawing/2014/main" id="{0BC37B08-56B5-FCFD-048A-3333D9EEE9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A13724-8A51-8576-BDA5-A359DF33FAF6}"/>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392321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72DC7-C927-F9FA-D268-7AE19E7B0E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89C3B5-D45F-2695-1D95-5371F1FF5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3407CD-B15C-0968-2E42-5B33D24AA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970D8-1859-AB60-38D1-FE3067C7EC50}"/>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6" name="Footer Placeholder 5">
            <a:extLst>
              <a:ext uri="{FF2B5EF4-FFF2-40B4-BE49-F238E27FC236}">
                <a16:creationId xmlns:a16="http://schemas.microsoft.com/office/drawing/2014/main" id="{871C94C0-76F3-ADDB-E3BA-70C4B8B523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379135-49C0-2475-2BD9-A18CC7B72508}"/>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40058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0497-EB7C-1B92-008F-615E409B7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946B73-91F3-912E-5BD4-9B87811D30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E71B77-7EF0-2A53-AFC9-B72AEE1D2F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BAB018-CF50-46B6-21DB-2ADAFDCFBB83}"/>
              </a:ext>
            </a:extLst>
          </p:cNvPr>
          <p:cNvSpPr>
            <a:spLocks noGrp="1"/>
          </p:cNvSpPr>
          <p:nvPr>
            <p:ph type="dt" sz="half" idx="10"/>
          </p:nvPr>
        </p:nvSpPr>
        <p:spPr/>
        <p:txBody>
          <a:bodyPr/>
          <a:lstStyle/>
          <a:p>
            <a:fld id="{054B1648-0CFC-4339-9D7D-1EC2BB53F12C}" type="datetimeFigureOut">
              <a:rPr lang="en-US" smtClean="0"/>
              <a:t>4/25/23</a:t>
            </a:fld>
            <a:endParaRPr lang="en-US"/>
          </a:p>
        </p:txBody>
      </p:sp>
      <p:sp>
        <p:nvSpPr>
          <p:cNvPr id="6" name="Footer Placeholder 5">
            <a:extLst>
              <a:ext uri="{FF2B5EF4-FFF2-40B4-BE49-F238E27FC236}">
                <a16:creationId xmlns:a16="http://schemas.microsoft.com/office/drawing/2014/main" id="{EA84A595-34FF-A9FA-0422-5873B1587F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8D8EF-8D31-CFA6-F0FD-27265494E07D}"/>
              </a:ext>
            </a:extLst>
          </p:cNvPr>
          <p:cNvSpPr>
            <a:spLocks noGrp="1"/>
          </p:cNvSpPr>
          <p:nvPr>
            <p:ph type="sldNum" sz="quarter" idx="12"/>
          </p:nvPr>
        </p:nvSpPr>
        <p:spPr/>
        <p:txBody>
          <a:bodyPr/>
          <a:lstStyle/>
          <a:p>
            <a:fld id="{30CE4EF2-1996-4846-A969-AB326C1F1AF9}" type="slidenum">
              <a:rPr lang="en-US" smtClean="0"/>
              <a:t>‹#›</a:t>
            </a:fld>
            <a:endParaRPr lang="en-US"/>
          </a:p>
        </p:txBody>
      </p:sp>
    </p:spTree>
    <p:extLst>
      <p:ext uri="{BB962C8B-B14F-4D97-AF65-F5344CB8AC3E}">
        <p14:creationId xmlns:p14="http://schemas.microsoft.com/office/powerpoint/2010/main" val="98322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038C4-A748-14FE-F026-FE2B7EDC12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201A9C-73B1-DA90-7E1D-35F5CB5EB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FC76B-412C-278A-116D-F45855313F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B1648-0CFC-4339-9D7D-1EC2BB53F12C}" type="datetimeFigureOut">
              <a:rPr lang="en-US" smtClean="0"/>
              <a:t>4/25/23</a:t>
            </a:fld>
            <a:endParaRPr lang="en-US"/>
          </a:p>
        </p:txBody>
      </p:sp>
      <p:sp>
        <p:nvSpPr>
          <p:cNvPr id="5" name="Footer Placeholder 4">
            <a:extLst>
              <a:ext uri="{FF2B5EF4-FFF2-40B4-BE49-F238E27FC236}">
                <a16:creationId xmlns:a16="http://schemas.microsoft.com/office/drawing/2014/main" id="{9C14AF94-0D3A-6136-A96C-9B41AC34F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3A565D-462E-517A-633D-6A8D7112A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E4EF2-1996-4846-A969-AB326C1F1AF9}" type="slidenum">
              <a:rPr lang="en-US" smtClean="0"/>
              <a:t>‹#›</a:t>
            </a:fld>
            <a:endParaRPr lang="en-US"/>
          </a:p>
        </p:txBody>
      </p:sp>
    </p:spTree>
    <p:extLst>
      <p:ext uri="{BB962C8B-B14F-4D97-AF65-F5344CB8AC3E}">
        <p14:creationId xmlns:p14="http://schemas.microsoft.com/office/powerpoint/2010/main" val="238980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sh.hayes@standard.com" TargetMode="External"/><Relationship Id="rId2" Type="http://schemas.openxmlformats.org/officeDocument/2006/relationships/hyperlink" Target="http://www.standard.com/cta/murrieta"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alendly.com/the-standard-cta-team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84E41A75-8DE5-4352-B3C7-5BF4D42A0B76}"/>
              </a:ext>
            </a:extLst>
          </p:cNvPr>
          <p:cNvGraphicFramePr>
            <a:graphicFrameLocks noGrp="1"/>
          </p:cNvGraphicFramePr>
          <p:nvPr>
            <p:extLst>
              <p:ext uri="{D42A27DB-BD31-4B8C-83A1-F6EECF244321}">
                <p14:modId xmlns:p14="http://schemas.microsoft.com/office/powerpoint/2010/main" val="1883604221"/>
              </p:ext>
            </p:extLst>
          </p:nvPr>
        </p:nvGraphicFramePr>
        <p:xfrm>
          <a:off x="2500313" y="1057373"/>
          <a:ext cx="7224387" cy="4434477"/>
        </p:xfrm>
        <a:graphic>
          <a:graphicData uri="http://schemas.openxmlformats.org/drawingml/2006/table">
            <a:tbl>
              <a:tblPr firstRow="1" bandRow="1">
                <a:tableStyleId>{5C22544A-7EE6-4342-B048-85BDC9FD1C3A}</a:tableStyleId>
              </a:tblPr>
              <a:tblGrid>
                <a:gridCol w="2445407">
                  <a:extLst>
                    <a:ext uri="{9D8B030D-6E8A-4147-A177-3AD203B41FA5}">
                      <a16:colId xmlns:a16="http://schemas.microsoft.com/office/drawing/2014/main" val="1724703875"/>
                    </a:ext>
                  </a:extLst>
                </a:gridCol>
                <a:gridCol w="4778980">
                  <a:extLst>
                    <a:ext uri="{9D8B030D-6E8A-4147-A177-3AD203B41FA5}">
                      <a16:colId xmlns:a16="http://schemas.microsoft.com/office/drawing/2014/main" val="1022656221"/>
                    </a:ext>
                  </a:extLst>
                </a:gridCol>
              </a:tblGrid>
              <a:tr h="774355">
                <a:tc gridSpan="2">
                  <a:txBody>
                    <a:bodyPr/>
                    <a:lstStyle/>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Special Enrollment  Opportunity Snapshot</a:t>
                      </a:r>
                    </a:p>
                  </a:txBody>
                  <a:tcPr marL="101618" marR="101618" marT="50809" marB="50809"/>
                </a:tc>
                <a:tc hMerge="1">
                  <a:txBody>
                    <a:bodyPr/>
                    <a:lstStyle/>
                    <a:p>
                      <a:endParaRPr lang="en-US" dirty="0"/>
                    </a:p>
                  </a:txBody>
                  <a:tcPr/>
                </a:tc>
                <a:extLst>
                  <a:ext uri="{0D108BD9-81ED-4DB2-BD59-A6C34878D82A}">
                    <a16:rowId xmlns:a16="http://schemas.microsoft.com/office/drawing/2014/main" val="3243093691"/>
                  </a:ext>
                </a:extLst>
              </a:tr>
              <a:tr h="550429">
                <a:tc>
                  <a:txBody>
                    <a:bodyPr/>
                    <a:lstStyle/>
                    <a:p>
                      <a:pPr algn="ctr"/>
                      <a:r>
                        <a:rPr lang="en-US" sz="1600" dirty="0">
                          <a:latin typeface="Arial" panose="020B0604020202020204" pitchFamily="34" charset="0"/>
                          <a:cs typeface="Arial" panose="020B0604020202020204" pitchFamily="34" charset="0"/>
                        </a:rPr>
                        <a:t>Enrollment Dates</a:t>
                      </a:r>
                    </a:p>
                  </a:txBody>
                  <a:tcPr marL="76213" marR="76213" marT="38107" marB="38107" anchor="ctr"/>
                </a:tc>
                <a:tc>
                  <a:txBody>
                    <a:bodyPr/>
                    <a:lstStyle/>
                    <a:p>
                      <a:pPr algn="ctr"/>
                      <a:r>
                        <a:rPr lang="en-US" sz="1600" dirty="0">
                          <a:latin typeface="Arial" panose="020B0604020202020204" pitchFamily="34" charset="0"/>
                          <a:cs typeface="Arial" panose="020B0604020202020204" pitchFamily="34" charset="0"/>
                        </a:rPr>
                        <a:t> March 1st through April 30th, 2023</a:t>
                      </a:r>
                    </a:p>
                  </a:txBody>
                  <a:tcPr marL="76213" marR="76213" marT="38107" marB="38107" anchor="ctr"/>
                </a:tc>
                <a:extLst>
                  <a:ext uri="{0D108BD9-81ED-4DB2-BD59-A6C34878D82A}">
                    <a16:rowId xmlns:a16="http://schemas.microsoft.com/office/drawing/2014/main" val="612906649"/>
                  </a:ext>
                </a:extLst>
              </a:tr>
              <a:tr h="378921">
                <a:tc>
                  <a:txBody>
                    <a:bodyPr/>
                    <a:lstStyle/>
                    <a:p>
                      <a:pPr algn="ctr"/>
                      <a:r>
                        <a:rPr lang="en-US" sz="1600" dirty="0">
                          <a:latin typeface="Arial" panose="020B0604020202020204" pitchFamily="34" charset="0"/>
                          <a:cs typeface="Arial" panose="020B0604020202020204" pitchFamily="34" charset="0"/>
                        </a:rPr>
                        <a:t>Enrollment Website</a:t>
                      </a:r>
                    </a:p>
                  </a:txBody>
                  <a:tcPr marL="76213" marR="76213" marT="38107" marB="38107" anchor="ctr"/>
                </a:tc>
                <a:tc>
                  <a:txBody>
                    <a:bodyPr/>
                    <a:lstStyle/>
                    <a:p>
                      <a:pPr algn="ctr"/>
                      <a:r>
                        <a:rPr lang="en-US" sz="1600" b="0" i="0" dirty="0">
                          <a:latin typeface="Arial" panose="020B0604020202020204" pitchFamily="34" charset="0"/>
                          <a:cs typeface="Arial" panose="020B0604020202020204" pitchFamily="34" charset="0"/>
                          <a:hlinkClick r:id="rId2"/>
                        </a:rPr>
                        <a:t>www.standard.com/cta/murrieta</a:t>
                      </a:r>
                      <a:r>
                        <a:rPr lang="en-US" sz="1600" b="0" i="0" dirty="0">
                          <a:latin typeface="Arial" panose="020B0604020202020204" pitchFamily="34" charset="0"/>
                          <a:cs typeface="Arial" panose="020B0604020202020204" pitchFamily="34" charset="0"/>
                        </a:rPr>
                        <a:t>  </a:t>
                      </a:r>
                    </a:p>
                  </a:txBody>
                  <a:tcPr marL="76213" marR="76213" marT="38107" marB="38107" anchor="ctr"/>
                </a:tc>
                <a:extLst>
                  <a:ext uri="{0D108BD9-81ED-4DB2-BD59-A6C34878D82A}">
                    <a16:rowId xmlns:a16="http://schemas.microsoft.com/office/drawing/2014/main" val="1576471568"/>
                  </a:ext>
                </a:extLst>
              </a:tr>
              <a:tr h="1115304">
                <a:tc>
                  <a:txBody>
                    <a:bodyPr/>
                    <a:lstStyle/>
                    <a:p>
                      <a:pPr algn="ctr"/>
                      <a:r>
                        <a:rPr lang="en-US" sz="1600" dirty="0">
                          <a:latin typeface="Arial" panose="020B0604020202020204" pitchFamily="34" charset="0"/>
                          <a:cs typeface="Arial" panose="020B0604020202020204" pitchFamily="34" charset="0"/>
                        </a:rPr>
                        <a:t>Schedule an Appointment</a:t>
                      </a:r>
                    </a:p>
                  </a:txBody>
                  <a:tcPr marL="76213" marR="76213" marT="38107" marB="38107" anchor="ctr"/>
                </a:tc>
                <a:tc>
                  <a:txBody>
                    <a:bodyPr/>
                    <a:lstStyle/>
                    <a:p>
                      <a:pPr algn="ctr"/>
                      <a:endParaRPr lang="en-US" sz="1600" u="none" dirty="0">
                        <a:latin typeface="Arial" panose="020B0604020202020204" pitchFamily="34" charset="0"/>
                        <a:cs typeface="Arial" panose="020B0604020202020204" pitchFamily="34" charset="0"/>
                      </a:endParaRPr>
                    </a:p>
                  </a:txBody>
                  <a:tcPr marL="76213" marR="76213" marT="38107" marB="38107" anchor="ctr"/>
                </a:tc>
                <a:extLst>
                  <a:ext uri="{0D108BD9-81ED-4DB2-BD59-A6C34878D82A}">
                    <a16:rowId xmlns:a16="http://schemas.microsoft.com/office/drawing/2014/main" val="1442793317"/>
                  </a:ext>
                </a:extLst>
              </a:tr>
              <a:tr h="551903">
                <a:tc>
                  <a:txBody>
                    <a:bodyPr/>
                    <a:lstStyle/>
                    <a:p>
                      <a:pPr algn="ctr"/>
                      <a:r>
                        <a:rPr lang="en-US" sz="1600" dirty="0">
                          <a:latin typeface="Arial" panose="020B0604020202020204" pitchFamily="34" charset="0"/>
                          <a:cs typeface="Arial" panose="020B0604020202020204" pitchFamily="34" charset="0"/>
                        </a:rPr>
                        <a:t>CTA Benefits Consultant</a:t>
                      </a:r>
                    </a:p>
                  </a:txBody>
                  <a:tcPr marL="76213" marR="76213" marT="38107" marB="38107" anchor="ctr"/>
                </a:tc>
                <a:tc>
                  <a:txBody>
                    <a:bodyPr/>
                    <a:lstStyle/>
                    <a:p>
                      <a:pPr algn="ctr"/>
                      <a:r>
                        <a:rPr lang="en-US" sz="1600" dirty="0">
                          <a:latin typeface="Arial" panose="020B0604020202020204" pitchFamily="34" charset="0"/>
                          <a:cs typeface="Arial" panose="020B0604020202020204" pitchFamily="34" charset="0"/>
                        </a:rPr>
                        <a:t>Josh Hayes</a:t>
                      </a:r>
                    </a:p>
                    <a:p>
                      <a:pPr algn="ctr"/>
                      <a:r>
                        <a:rPr lang="en-US" sz="1600" dirty="0">
                          <a:latin typeface="Arial" panose="020B0604020202020204" pitchFamily="34" charset="0"/>
                          <a:cs typeface="Arial" panose="020B0604020202020204" pitchFamily="34" charset="0"/>
                          <a:hlinkClick r:id="rId3"/>
                        </a:rPr>
                        <a:t>josh.hayes@standard.com</a:t>
                      </a:r>
                      <a:endParaRPr lang="en-US" sz="1600" dirty="0">
                        <a:latin typeface="Arial" panose="020B0604020202020204" pitchFamily="34" charset="0"/>
                        <a:cs typeface="Arial" panose="020B0604020202020204" pitchFamily="34" charset="0"/>
                      </a:endParaRPr>
                    </a:p>
                    <a:p>
                      <a:pPr algn="ctr"/>
                      <a:endParaRPr lang="en-US" sz="1600" dirty="0">
                        <a:latin typeface="Arial" panose="020B0604020202020204" pitchFamily="34" charset="0"/>
                        <a:cs typeface="Arial" panose="020B0604020202020204" pitchFamily="34" charset="0"/>
                      </a:endParaRPr>
                    </a:p>
                  </a:txBody>
                  <a:tcPr marL="76213" marR="76213" marT="38107" marB="38107" anchor="ctr"/>
                </a:tc>
                <a:extLst>
                  <a:ext uri="{0D108BD9-81ED-4DB2-BD59-A6C34878D82A}">
                    <a16:rowId xmlns:a16="http://schemas.microsoft.com/office/drawing/2014/main" val="1895471790"/>
                  </a:ext>
                </a:extLst>
              </a:tr>
              <a:tr h="7884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Dedicated CTA Customer Service Department</a:t>
                      </a:r>
                    </a:p>
                  </a:txBody>
                  <a:tcPr marL="76213" marR="76213" marT="38107" marB="38107" anchor="ctr"/>
                </a:tc>
                <a:tc>
                  <a:txBody>
                    <a:bodyPr/>
                    <a:lstStyle/>
                    <a:p>
                      <a:pPr algn="ctr"/>
                      <a:r>
                        <a:rPr lang="en-US" sz="1600" dirty="0">
                          <a:latin typeface="Arial" panose="020B0604020202020204" pitchFamily="34" charset="0"/>
                          <a:cs typeface="Arial" panose="020B0604020202020204" pitchFamily="34" charset="0"/>
                        </a:rPr>
                        <a:t>1.800.522.0406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7:00 AM to 6:00 PM, Pacific time,</a:t>
                      </a:r>
                    </a:p>
                    <a:p>
                      <a:pPr algn="ctr"/>
                      <a:r>
                        <a:rPr lang="en-US" sz="1600" dirty="0">
                          <a:latin typeface="Arial" panose="020B0604020202020204" pitchFamily="34" charset="0"/>
                          <a:cs typeface="Arial" panose="020B0604020202020204" pitchFamily="34" charset="0"/>
                        </a:rPr>
                        <a:t>Monday - Friday</a:t>
                      </a:r>
                    </a:p>
                  </a:txBody>
                  <a:tcPr marL="76213" marR="76213" marT="38107" marB="38107" anchor="ctr"/>
                </a:tc>
                <a:extLst>
                  <a:ext uri="{0D108BD9-81ED-4DB2-BD59-A6C34878D82A}">
                    <a16:rowId xmlns:a16="http://schemas.microsoft.com/office/drawing/2014/main" val="1633257055"/>
                  </a:ext>
                </a:extLst>
              </a:tr>
            </a:tbl>
          </a:graphicData>
        </a:graphic>
      </p:graphicFrame>
      <p:sp>
        <p:nvSpPr>
          <p:cNvPr id="8" name="TextBox 7">
            <a:extLst>
              <a:ext uri="{FF2B5EF4-FFF2-40B4-BE49-F238E27FC236}">
                <a16:creationId xmlns:a16="http://schemas.microsoft.com/office/drawing/2014/main" id="{3614403C-128B-40F4-B166-E23B9B4BAF75}"/>
              </a:ext>
            </a:extLst>
          </p:cNvPr>
          <p:cNvSpPr txBox="1"/>
          <p:nvPr/>
        </p:nvSpPr>
        <p:spPr>
          <a:xfrm>
            <a:off x="5237927" y="3032737"/>
            <a:ext cx="4336895" cy="792525"/>
          </a:xfrm>
          <a:prstGeom prst="rect">
            <a:avLst/>
          </a:prstGeom>
          <a:noFill/>
        </p:spPr>
        <p:txBody>
          <a:bodyPr wrap="square">
            <a:spAutoFit/>
          </a:bodyPr>
          <a:lstStyle/>
          <a:p>
            <a:pPr algn="ctr"/>
            <a:r>
              <a:rPr lang="en-US" sz="1600" dirty="0">
                <a:latin typeface="Arial" panose="020B0604020202020204" pitchFamily="34" charset="0"/>
                <a:cs typeface="Arial" panose="020B0604020202020204" pitchFamily="34" charset="0"/>
              </a:rPr>
              <a:t>Visit </a:t>
            </a:r>
            <a:r>
              <a:rPr lang="en-US" sz="1600" dirty="0">
                <a:latin typeface="Arial" panose="020B0604020202020204" pitchFamily="34" charset="0"/>
                <a:cs typeface="Arial" panose="020B0604020202020204" pitchFamily="34" charset="0"/>
                <a:hlinkClick r:id="rId4"/>
              </a:rPr>
              <a:t>https://calendly.com/the-standard-cta-team3</a:t>
            </a:r>
            <a:r>
              <a:rPr lang="en-US" sz="1600" dirty="0">
                <a:latin typeface="Arial" panose="020B0604020202020204" pitchFamily="34" charset="0"/>
                <a:cs typeface="Arial" panose="020B0604020202020204" pitchFamily="34" charset="0"/>
              </a:rPr>
              <a:t>  </a:t>
            </a:r>
          </a:p>
          <a:p>
            <a:pPr algn="ctr"/>
            <a:endParaRPr lang="en-US" sz="135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64E6B194-38E8-4652-BAFE-52749F9905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550" y="6084710"/>
            <a:ext cx="1792759" cy="389505"/>
          </a:xfrm>
          <a:prstGeom prst="rect">
            <a:avLst/>
          </a:prstGeom>
        </p:spPr>
      </p:pic>
      <p:sp>
        <p:nvSpPr>
          <p:cNvPr id="9" name="TextBox 8">
            <a:extLst>
              <a:ext uri="{FF2B5EF4-FFF2-40B4-BE49-F238E27FC236}">
                <a16:creationId xmlns:a16="http://schemas.microsoft.com/office/drawing/2014/main" id="{A801D0EB-C9FA-40F9-AF89-02872B8E5EFD}"/>
              </a:ext>
            </a:extLst>
          </p:cNvPr>
          <p:cNvSpPr txBox="1"/>
          <p:nvPr/>
        </p:nvSpPr>
        <p:spPr>
          <a:xfrm>
            <a:off x="2251309" y="145465"/>
            <a:ext cx="7722394" cy="553998"/>
          </a:xfrm>
          <a:prstGeom prst="rect">
            <a:avLst/>
          </a:prstGeom>
          <a:noFill/>
        </p:spPr>
        <p:txBody>
          <a:bodyPr wrap="square" rtlCol="0">
            <a:spAutoFit/>
          </a:bodyPr>
          <a:lstStyle/>
          <a:p>
            <a:pPr algn="ctr"/>
            <a:r>
              <a:rPr lang="en-US" sz="3000" dirty="0">
                <a:solidFill>
                  <a:schemeClr val="accent1">
                    <a:lumMod val="75000"/>
                  </a:schemeClr>
                </a:solidFill>
                <a:latin typeface="Arial" panose="020B0604020202020204" pitchFamily="34" charset="0"/>
                <a:cs typeface="Arial" panose="020B0604020202020204" pitchFamily="34" charset="0"/>
              </a:rPr>
              <a:t>Murrieta Educators Association </a:t>
            </a:r>
          </a:p>
        </p:txBody>
      </p:sp>
    </p:spTree>
    <p:extLst>
      <p:ext uri="{BB962C8B-B14F-4D97-AF65-F5344CB8AC3E}">
        <p14:creationId xmlns:p14="http://schemas.microsoft.com/office/powerpoint/2010/main" val="151808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1A60FB7-8397-49BF-AAEF-B3E301AFD4BF}"/>
              </a:ext>
            </a:extLst>
          </p:cNvPr>
          <p:cNvSpPr txBox="1">
            <a:spLocks/>
          </p:cNvSpPr>
          <p:nvPr/>
        </p:nvSpPr>
        <p:spPr bwMode="auto">
          <a:xfrm>
            <a:off x="1334573" y="3768693"/>
            <a:ext cx="8091650" cy="185702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Ø"/>
            </a:pPr>
            <a:r>
              <a:rPr lang="en-US" sz="1600" dirty="0">
                <a:latin typeface="Arial Narrow" panose="020B0606020202030204" pitchFamily="34" charset="0"/>
                <a:cs typeface="Arial" panose="020B0604020202020204" pitchFamily="34" charset="0"/>
              </a:rPr>
              <a:t>Pregnancy is considered a covered disabling condition</a:t>
            </a:r>
          </a:p>
          <a:p>
            <a:pPr>
              <a:lnSpc>
                <a:spcPct val="100000"/>
              </a:lnSpc>
              <a:buFont typeface="Wingdings" panose="05000000000000000000" pitchFamily="2" charset="2"/>
              <a:buChar char="Ø"/>
            </a:pPr>
            <a:r>
              <a:rPr lang="en-US" sz="1600" dirty="0">
                <a:latin typeface="Arial Narrow" panose="020B0606020202030204" pitchFamily="34" charset="0"/>
                <a:cs typeface="Arial" panose="020B0604020202020204" pitchFamily="34" charset="0"/>
              </a:rPr>
              <a:t>Coverage for disabilities that occur on and off the job</a:t>
            </a:r>
          </a:p>
          <a:p>
            <a:pPr>
              <a:lnSpc>
                <a:spcPct val="100000"/>
              </a:lnSpc>
              <a:buFont typeface="Wingdings" panose="05000000000000000000" pitchFamily="2" charset="2"/>
              <a:buChar char="Ø"/>
            </a:pPr>
            <a:r>
              <a:rPr lang="en-US" sz="1600" dirty="0">
                <a:latin typeface="Arial Narrow" panose="020B0606020202030204" pitchFamily="34" charset="0"/>
                <a:cs typeface="Arial" panose="020B0604020202020204" pitchFamily="34" charset="0"/>
              </a:rPr>
              <a:t>Short preexisting condition exclusion period of 10 regular days of required attendance</a:t>
            </a:r>
          </a:p>
          <a:p>
            <a:pPr>
              <a:lnSpc>
                <a:spcPct val="100000"/>
              </a:lnSpc>
              <a:buFont typeface="Wingdings" panose="05000000000000000000" pitchFamily="2" charset="2"/>
              <a:buChar char="Ø"/>
            </a:pPr>
            <a:r>
              <a:rPr lang="en-US" sz="1600" kern="1100" dirty="0">
                <a:latin typeface="Arial Narrow" panose="020B0606020202030204" pitchFamily="34" charset="0"/>
                <a:cs typeface="Arial" panose="020B0604020202020204" pitchFamily="34" charset="0"/>
              </a:rPr>
              <a:t>Student Loan and Cancer Benefits</a:t>
            </a:r>
            <a:r>
              <a:rPr lang="en-US" sz="1600" kern="1100" baseline="30000" dirty="0">
                <a:latin typeface="Arial Narrow" panose="020B0606020202030204" pitchFamily="34" charset="0"/>
                <a:cs typeface="Arial" panose="020B0604020202020204" pitchFamily="34" charset="0"/>
              </a:rPr>
              <a:t>2</a:t>
            </a:r>
            <a:r>
              <a:rPr lang="en-US" sz="1600" kern="1100" dirty="0">
                <a:latin typeface="Arial Narrow" panose="020B0606020202030204" pitchFamily="34" charset="0"/>
                <a:cs typeface="Arial" panose="020B0604020202020204" pitchFamily="34" charset="0"/>
              </a:rPr>
              <a:t> at no added cost</a:t>
            </a:r>
          </a:p>
          <a:p>
            <a:pPr>
              <a:lnSpc>
                <a:spcPct val="100000"/>
              </a:lnSpc>
              <a:buFont typeface="Wingdings" panose="05000000000000000000" pitchFamily="2" charset="2"/>
              <a:buChar char="Ø"/>
            </a:pPr>
            <a:r>
              <a:rPr lang="en-US" sz="1600" kern="1100" dirty="0">
                <a:latin typeface="Arial Narrow" panose="020B0606020202030204" pitchFamily="34" charset="0"/>
                <a:cs typeface="Arial" panose="020B0604020202020204" pitchFamily="34" charset="0"/>
              </a:rPr>
              <a:t>New Summer Benefit included at no extra cost</a:t>
            </a:r>
            <a:endParaRPr lang="en-US" sz="1600" dirty="0">
              <a:latin typeface="Arial Narrow" panose="020B0606020202030204" pitchFamily="34" charset="0"/>
              <a:cs typeface="Arial" panose="020B0604020202020204" pitchFamily="34" charset="0"/>
            </a:endParaRPr>
          </a:p>
          <a:p>
            <a:pPr>
              <a:lnSpc>
                <a:spcPct val="100000"/>
              </a:lnSpc>
              <a:buFont typeface="Arial" charset="0"/>
              <a:buChar char="•"/>
            </a:pPr>
            <a:endParaRPr lang="en-US" sz="1400" dirty="0">
              <a:latin typeface="Arial" panose="020B0604020202020204" pitchFamily="34" charset="0"/>
              <a:cs typeface="Arial" panose="020B0604020202020204" pitchFamily="34" charset="0"/>
            </a:endParaRPr>
          </a:p>
          <a:p>
            <a:pPr>
              <a:lnSpc>
                <a:spcPts val="1500"/>
              </a:lnSpc>
              <a:buFont typeface="Arial" charset="0"/>
              <a:buChar char="•"/>
            </a:pPr>
            <a:endParaRPr lang="en-US" sz="2100" i="1" dirty="0">
              <a:latin typeface="Arial" charset="0"/>
              <a:cs typeface="Arial" charset="0"/>
            </a:endParaRPr>
          </a:p>
          <a:p>
            <a:pPr>
              <a:lnSpc>
                <a:spcPts val="1500"/>
              </a:lnSpc>
              <a:buFont typeface="Arial" charset="0"/>
              <a:buChar char="•"/>
            </a:pPr>
            <a:endParaRPr lang="en-US" sz="2100" i="1" dirty="0">
              <a:latin typeface="Arial" charset="0"/>
              <a:cs typeface="Arial" charset="0"/>
            </a:endParaRPr>
          </a:p>
          <a:p>
            <a:pPr lvl="1">
              <a:buFont typeface="Arial" charset="0"/>
              <a:buChar char="•"/>
            </a:pPr>
            <a:endParaRPr lang="en-US" sz="1800" dirty="0">
              <a:latin typeface="Arial" charset="0"/>
              <a:cs typeface="Arial" charset="0"/>
            </a:endParaRPr>
          </a:p>
          <a:p>
            <a:pPr lvl="1">
              <a:buFont typeface="Arial" charset="0"/>
              <a:buChar char="•"/>
            </a:pPr>
            <a:endParaRPr lang="en-US" sz="1800" dirty="0">
              <a:latin typeface="Arial" charset="0"/>
              <a:cs typeface="Arial" charset="0"/>
            </a:endParaRPr>
          </a:p>
          <a:p>
            <a:pPr lvl="1">
              <a:buFont typeface="Arial" charset="0"/>
              <a:buChar char="•"/>
            </a:pPr>
            <a:endParaRPr lang="en-US" sz="1800" dirty="0">
              <a:latin typeface="Arial" charset="0"/>
              <a:cs typeface="Arial" charset="0"/>
            </a:endParaRPr>
          </a:p>
        </p:txBody>
      </p:sp>
      <p:sp>
        <p:nvSpPr>
          <p:cNvPr id="5" name="Title 1">
            <a:extLst>
              <a:ext uri="{FF2B5EF4-FFF2-40B4-BE49-F238E27FC236}">
                <a16:creationId xmlns:a16="http://schemas.microsoft.com/office/drawing/2014/main" id="{4BC522E8-257A-460B-B83A-60D57211C73C}"/>
              </a:ext>
            </a:extLst>
          </p:cNvPr>
          <p:cNvSpPr txBox="1">
            <a:spLocks/>
          </p:cNvSpPr>
          <p:nvPr/>
        </p:nvSpPr>
        <p:spPr bwMode="auto">
          <a:xfrm>
            <a:off x="903111" y="421244"/>
            <a:ext cx="9165649" cy="62862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000" dirty="0">
                <a:solidFill>
                  <a:schemeClr val="accent1">
                    <a:lumMod val="75000"/>
                  </a:schemeClr>
                </a:solidFill>
                <a:latin typeface="Arial" charset="0"/>
                <a:cs typeface="Arial" charset="0"/>
              </a:rPr>
              <a:t>Why Choose CTA-endorsed Disability Insurance</a:t>
            </a:r>
          </a:p>
        </p:txBody>
      </p:sp>
      <p:sp>
        <p:nvSpPr>
          <p:cNvPr id="6" name="Content Placeholder 3">
            <a:extLst>
              <a:ext uri="{FF2B5EF4-FFF2-40B4-BE49-F238E27FC236}">
                <a16:creationId xmlns:a16="http://schemas.microsoft.com/office/drawing/2014/main" id="{C68F38B3-9C4E-4BC0-BA85-6522584D758E}"/>
              </a:ext>
            </a:extLst>
          </p:cNvPr>
          <p:cNvSpPr txBox="1">
            <a:spLocks/>
          </p:cNvSpPr>
          <p:nvPr/>
        </p:nvSpPr>
        <p:spPr bwMode="auto">
          <a:xfrm>
            <a:off x="203200" y="5897262"/>
            <a:ext cx="11988800" cy="74269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33363" indent="-233363" algn="l" rtl="0" eaLnBrk="1" fontAlgn="base" hangingPunct="1">
              <a:lnSpc>
                <a:spcPct val="100000"/>
              </a:lnSpc>
              <a:spcBef>
                <a:spcPct val="20000"/>
              </a:spcBef>
              <a:spcAft>
                <a:spcPts val="300"/>
              </a:spcAft>
              <a:buFont typeface="Arial" pitchFamily="34" charset="0"/>
              <a:buChar char="•"/>
              <a:defRPr sz="2200" kern="1200">
                <a:solidFill>
                  <a:srgbClr val="000000"/>
                </a:solidFill>
                <a:latin typeface="Arial" pitchFamily="34" charset="0"/>
                <a:ea typeface="ＭＳ Ｐゴシック" charset="0"/>
                <a:cs typeface="Arial" pitchFamily="34" charset="0"/>
              </a:defRPr>
            </a:lvl1pPr>
            <a:lvl2pPr marL="690563" indent="-233363" algn="l" rtl="0" eaLnBrk="1" fontAlgn="base" hangingPunct="1">
              <a:lnSpc>
                <a:spcPct val="100000"/>
              </a:lnSpc>
              <a:spcBef>
                <a:spcPct val="20000"/>
              </a:spcBef>
              <a:spcAft>
                <a:spcPts val="400"/>
              </a:spcAft>
              <a:buFont typeface="Arial" pitchFamily="34" charset="0"/>
              <a:buChar char="•"/>
              <a:defRPr sz="1800" kern="1200" baseline="0">
                <a:solidFill>
                  <a:srgbClr val="000000"/>
                </a:solidFill>
                <a:latin typeface="Arial" pitchFamily="34" charset="0"/>
                <a:ea typeface="ＭＳ Ｐゴシック" charset="0"/>
                <a:cs typeface="Arial" pitchFamily="34" charset="0"/>
              </a:defRPr>
            </a:lvl2pPr>
            <a:lvl3pPr marL="1143000" indent="-228600" algn="l" rtl="0" eaLnBrk="1" fontAlgn="base" hangingPunct="1">
              <a:lnSpc>
                <a:spcPct val="100000"/>
              </a:lnSpc>
              <a:spcBef>
                <a:spcPct val="20000"/>
              </a:spcBef>
              <a:spcAft>
                <a:spcPts val="300"/>
              </a:spcAft>
              <a:buFont typeface="Arial" pitchFamily="34" charset="0"/>
              <a:buChar char="–"/>
              <a:defRPr sz="1600" kern="1200">
                <a:solidFill>
                  <a:srgbClr val="000000"/>
                </a:solidFill>
                <a:latin typeface="Arial" pitchFamily="34" charset="0"/>
                <a:ea typeface="ＭＳ Ｐゴシック" charset="0"/>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AutoNum type="arabicPlain"/>
            </a:pPr>
            <a:r>
              <a:rPr lang="en-US" sz="1000" dirty="0"/>
              <a:t>Daily income is based on your regular daily contract salary. Benefits will be reduced by deductible income. Examples of deductible income include personal leave pay, severance pay, substitute differential pay, catastrophic/extraordinary leave bank, salary continuation, workers’ compensation, work earnings, social security, state disability, CalPERS/CalSTRS benefits.</a:t>
            </a:r>
          </a:p>
          <a:p>
            <a:pPr marL="228600" indent="-228600">
              <a:buFont typeface="Arial" pitchFamily="34" charset="0"/>
              <a:buAutoNum type="arabicPlain"/>
            </a:pPr>
            <a:r>
              <a:rPr lang="en-US" sz="1000" dirty="0"/>
              <a:t>Student Loan Benefit and Cancer Benefit are offered to eligible members on approved Disability claims under the CTA-endorsed Voluntary Disability insurance or CTA Introductory Disability insurance plan who meet additional specific criteria.</a:t>
            </a:r>
          </a:p>
          <a:p>
            <a:pPr marL="228600" indent="-228600">
              <a:buAutoNum type="arabicPlain"/>
            </a:pPr>
            <a:endParaRPr lang="en-US" sz="1000" dirty="0"/>
          </a:p>
          <a:p>
            <a:pPr marL="228600" indent="-228600">
              <a:buAutoNum type="arabicPlain"/>
            </a:pPr>
            <a:endParaRPr lang="en-US" sz="1000" dirty="0">
              <a:latin typeface="Arial" charset="0"/>
              <a:cs typeface="Arial" charset="0"/>
            </a:endParaRPr>
          </a:p>
        </p:txBody>
      </p:sp>
      <p:pic>
        <p:nvPicPr>
          <p:cNvPr id="7" name="Picture 6">
            <a:extLst>
              <a:ext uri="{FF2B5EF4-FFF2-40B4-BE49-F238E27FC236}">
                <a16:creationId xmlns:a16="http://schemas.microsoft.com/office/drawing/2014/main" id="{C4EA6CF3-781C-4834-8F25-1D5F2B6A4F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761" y="218045"/>
            <a:ext cx="1695459" cy="2829956"/>
          </a:xfrm>
          <a:prstGeom prst="rect">
            <a:avLst/>
          </a:prstGeom>
        </p:spPr>
      </p:pic>
      <p:pic>
        <p:nvPicPr>
          <p:cNvPr id="3" name="Picture 2">
            <a:extLst>
              <a:ext uri="{FF2B5EF4-FFF2-40B4-BE49-F238E27FC236}">
                <a16:creationId xmlns:a16="http://schemas.microsoft.com/office/drawing/2014/main" id="{3C6D29B1-6375-07DB-C5AD-7CB0AC342C11}"/>
              </a:ext>
            </a:extLst>
          </p:cNvPr>
          <p:cNvPicPr>
            <a:picLocks noChangeAspect="1"/>
          </p:cNvPicPr>
          <p:nvPr/>
        </p:nvPicPr>
        <p:blipFill>
          <a:blip r:embed="rId3"/>
          <a:stretch>
            <a:fillRect/>
          </a:stretch>
        </p:blipFill>
        <p:spPr>
          <a:xfrm>
            <a:off x="1059956" y="939375"/>
            <a:ext cx="8466667" cy="2761905"/>
          </a:xfrm>
          <a:prstGeom prst="rect">
            <a:avLst/>
          </a:prstGeom>
        </p:spPr>
      </p:pic>
    </p:spTree>
    <p:extLst>
      <p:ext uri="{BB962C8B-B14F-4D97-AF65-F5344CB8AC3E}">
        <p14:creationId xmlns:p14="http://schemas.microsoft.com/office/powerpoint/2010/main" val="107908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216</Words>
  <Application>Microsoft Macintosh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Lizbeth Rodriguez</dc:creator>
  <cp:lastModifiedBy>Sara Doll</cp:lastModifiedBy>
  <cp:revision>5</cp:revision>
  <dcterms:created xsi:type="dcterms:W3CDTF">2023-01-13T00:31:20Z</dcterms:created>
  <dcterms:modified xsi:type="dcterms:W3CDTF">2023-04-25T19:21:15Z</dcterms:modified>
</cp:coreProperties>
</file>